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14630400" cy="8229600"/>
  <p:notesSz cx="8229600" cy="14630400"/>
  <p:embeddedFontLst>
    <p:embeddedFont>
      <p:font typeface="Calibri" pitchFamily="34" charset="0"/>
      <p:regular r:id="rId13"/>
      <p:bold r:id="rId14"/>
      <p:italic r:id="rId15"/>
      <p:boldItalic r:id="rId16"/>
    </p:embeddedFont>
    <p:embeddedFont>
      <p:font typeface="Open Sans"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905A1D4F-0338-C340-8048-A218885F1FB8}" type="datetimeFigureOut">
              <a:rPr lang="en-US" smtClean="0"/>
              <a:pPr/>
              <a:t>8/4/2025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48330CE-73AA-1B4E-9AD5-85C8B57C667A}" type="slidenum">
              <a:rPr lang="en-US" smtClean="0"/>
              <a:pPr/>
              <a:t>‹#›</a:t>
            </a:fld>
            <a:endParaRPr lang="en-US"/>
          </a:p>
        </p:txBody>
      </p:sp>
    </p:spTree>
    <p:extLst>
      <p:ext uri="{BB962C8B-B14F-4D97-AF65-F5344CB8AC3E}">
        <p14:creationId xmlns:p14="http://schemas.microsoft.com/office/powerpoint/2010/main" xmlns="" val="186583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4009"/>
            <a:ext cx="7556421" cy="1417558"/>
          </a:xfrm>
          <a:prstGeom prst="rect">
            <a:avLst/>
          </a:prstGeom>
          <a:noFill/>
          <a:ln/>
        </p:spPr>
        <p:txBody>
          <a:bodyPr wrap="square" lIns="0" tIns="0" rIns="0" bIns="0" rtlCol="0" anchor="t"/>
          <a:lstStyle/>
          <a:p>
            <a:pPr marL="0" indent="0" algn="ctr">
              <a:lnSpc>
                <a:spcPts val="5550"/>
              </a:lnSpc>
              <a:buNone/>
            </a:pPr>
            <a:r>
              <a:rPr lang="en-US" sz="4800" b="1" dirty="0">
                <a:solidFill>
                  <a:srgbClr val="333F70"/>
                </a:solidFill>
                <a:latin typeface="Unbounded Bold" pitchFamily="34" charset="0"/>
                <a:ea typeface="Unbounded Bold" pitchFamily="34" charset="-122"/>
                <a:cs typeface="Unbounded Bold" pitchFamily="34" charset="-120"/>
              </a:rPr>
              <a:t>Bluetooth Jamming and Defense Study</a:t>
            </a:r>
            <a:endParaRPr lang="en-US" sz="4800" dirty="0"/>
          </a:p>
        </p:txBody>
      </p:sp>
      <p:sp>
        <p:nvSpPr>
          <p:cNvPr id="4" name="Text 1"/>
          <p:cNvSpPr/>
          <p:nvPr/>
        </p:nvSpPr>
        <p:spPr>
          <a:xfrm>
            <a:off x="6280190" y="3904893"/>
            <a:ext cx="7556421" cy="725805"/>
          </a:xfrm>
          <a:prstGeom prst="rect">
            <a:avLst/>
          </a:prstGeom>
          <a:noFill/>
          <a:ln/>
        </p:spPr>
        <p:txBody>
          <a:bodyPr wrap="square" lIns="0" tIns="0" rIns="0" bIns="0" rtlCol="0" anchor="t"/>
          <a:lstStyle/>
          <a:p>
            <a:pPr marL="0" indent="0" algn="ctr">
              <a:lnSpc>
                <a:spcPts val="2850"/>
              </a:lnSpc>
              <a:buNone/>
            </a:pPr>
            <a:r>
              <a:rPr lang="en-US" sz="2800" b="1" dirty="0">
                <a:solidFill>
                  <a:srgbClr val="333F70"/>
                </a:solidFill>
                <a:latin typeface="Open Sans" pitchFamily="34" charset="0"/>
                <a:ea typeface="Open Sans" pitchFamily="34" charset="-122"/>
                <a:cs typeface="Open Sans" pitchFamily="34" charset="-120"/>
              </a:rPr>
              <a:t>Dharshansrinath.S (192521216</a:t>
            </a:r>
            <a:r>
              <a:rPr lang="en-US" sz="2800" b="1" dirty="0" smtClean="0">
                <a:solidFill>
                  <a:srgbClr val="333F70"/>
                </a:solidFill>
                <a:latin typeface="Open Sans" pitchFamily="34" charset="0"/>
                <a:ea typeface="Open Sans" pitchFamily="34" charset="-122"/>
                <a:cs typeface="Open Sans" pitchFamily="34" charset="-120"/>
              </a:rPr>
              <a:t>)</a:t>
            </a:r>
          </a:p>
          <a:p>
            <a:pPr marL="0" indent="0" algn="ctr">
              <a:lnSpc>
                <a:spcPts val="2850"/>
              </a:lnSpc>
              <a:buNone/>
            </a:pPr>
            <a:r>
              <a:rPr lang="en-US" sz="2800" b="1" dirty="0" smtClean="0">
                <a:solidFill>
                  <a:srgbClr val="333F70"/>
                </a:solidFill>
                <a:latin typeface="Open Sans" pitchFamily="34" charset="0"/>
                <a:ea typeface="Open Sans" pitchFamily="34" charset="-122"/>
                <a:cs typeface="Open Sans" pitchFamily="34" charset="-120"/>
              </a:rPr>
              <a:t> </a:t>
            </a:r>
          </a:p>
          <a:p>
            <a:pPr marL="0" indent="0" algn="ctr">
              <a:lnSpc>
                <a:spcPts val="2850"/>
              </a:lnSpc>
              <a:buNone/>
            </a:pPr>
            <a:r>
              <a:rPr lang="en-US" sz="2800" b="1" dirty="0" smtClean="0">
                <a:solidFill>
                  <a:srgbClr val="333F70"/>
                </a:solidFill>
                <a:latin typeface="Open Sans" pitchFamily="34" charset="0"/>
                <a:ea typeface="Open Sans" pitchFamily="34" charset="-122"/>
                <a:cs typeface="Open Sans" pitchFamily="34" charset="-120"/>
              </a:rPr>
              <a:t>Sharoon </a:t>
            </a:r>
            <a:r>
              <a:rPr lang="en-US" sz="2800" b="1" dirty="0">
                <a:solidFill>
                  <a:srgbClr val="333F70"/>
                </a:solidFill>
                <a:latin typeface="Open Sans" pitchFamily="34" charset="0"/>
                <a:ea typeface="Open Sans" pitchFamily="34" charset="-122"/>
                <a:cs typeface="Open Sans" pitchFamily="34" charset="-120"/>
              </a:rPr>
              <a:t>Stone.M (192521204) </a:t>
            </a:r>
            <a:endParaRPr lang="en-US" sz="2800" b="1" dirty="0" smtClean="0">
              <a:solidFill>
                <a:srgbClr val="333F70"/>
              </a:solidFill>
              <a:latin typeface="Open Sans" pitchFamily="34" charset="0"/>
              <a:ea typeface="Open Sans" pitchFamily="34" charset="-122"/>
              <a:cs typeface="Open Sans" pitchFamily="34" charset="-120"/>
            </a:endParaRPr>
          </a:p>
          <a:p>
            <a:pPr marL="0" indent="0" algn="ctr">
              <a:lnSpc>
                <a:spcPts val="2850"/>
              </a:lnSpc>
              <a:buNone/>
            </a:pPr>
            <a:endParaRPr lang="en-US" sz="2800" b="1" dirty="0" smtClean="0">
              <a:solidFill>
                <a:srgbClr val="333F70"/>
              </a:solidFill>
              <a:latin typeface="Open Sans" pitchFamily="34" charset="0"/>
              <a:ea typeface="Open Sans" pitchFamily="34" charset="-122"/>
              <a:cs typeface="Open Sans" pitchFamily="34" charset="-120"/>
            </a:endParaRPr>
          </a:p>
          <a:p>
            <a:pPr marL="0" indent="0" algn="ctr">
              <a:lnSpc>
                <a:spcPts val="2850"/>
              </a:lnSpc>
              <a:buNone/>
            </a:pPr>
            <a:r>
              <a:rPr lang="en-US" sz="2800" b="1" dirty="0" smtClean="0">
                <a:solidFill>
                  <a:srgbClr val="333F70"/>
                </a:solidFill>
                <a:latin typeface="Open Sans" pitchFamily="34" charset="0"/>
                <a:ea typeface="Open Sans" pitchFamily="34" charset="-122"/>
                <a:cs typeface="Open Sans" pitchFamily="34" charset="-120"/>
              </a:rPr>
              <a:t>Jayanisanth </a:t>
            </a:r>
            <a:r>
              <a:rPr lang="en-US" sz="2800" b="1" dirty="0">
                <a:solidFill>
                  <a:srgbClr val="333F70"/>
                </a:solidFill>
                <a:latin typeface="Open Sans" pitchFamily="34" charset="0"/>
                <a:ea typeface="Open Sans" pitchFamily="34" charset="-122"/>
                <a:cs typeface="Open Sans" pitchFamily="34" charset="-120"/>
              </a:rPr>
              <a:t>B.S (192571057)</a:t>
            </a:r>
            <a:endParaRPr lang="en-US" sz="2800" b="1" dirty="0"/>
          </a:p>
        </p:txBody>
      </p:sp>
      <p:sp>
        <p:nvSpPr>
          <p:cNvPr id="5" name="Rectangle 4"/>
          <p:cNvSpPr/>
          <p:nvPr/>
        </p:nvSpPr>
        <p:spPr>
          <a:xfrm>
            <a:off x="5486400" y="7761766"/>
            <a:ext cx="9144000" cy="46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88344"/>
            <a:ext cx="7556421" cy="4252913"/>
          </a:xfrm>
          <a:prstGeom prst="rect">
            <a:avLst/>
          </a:prstGeom>
          <a:noFill/>
          <a:ln/>
        </p:spPr>
        <p:txBody>
          <a:bodyPr wrap="square" lIns="0" tIns="0" rIns="0" bIns="0" rtlCol="0" anchor="t"/>
          <a:lstStyle/>
          <a:p>
            <a:pPr marL="0" indent="0" algn="ctr">
              <a:lnSpc>
                <a:spcPts val="16700"/>
              </a:lnSpc>
              <a:buNone/>
            </a:pPr>
            <a:r>
              <a:rPr lang="en-US" sz="13350" b="1" dirty="0">
                <a:solidFill>
                  <a:srgbClr val="333F70"/>
                </a:solidFill>
                <a:latin typeface="Unbounded Bold" pitchFamily="34" charset="0"/>
                <a:ea typeface="Unbounded Bold" pitchFamily="34" charset="-122"/>
                <a:cs typeface="Unbounded Bold" pitchFamily="34" charset="-120"/>
              </a:rPr>
              <a:t>THANK YOU !</a:t>
            </a:r>
            <a:endParaRPr lang="en-US" sz="13350" dirty="0"/>
          </a:p>
        </p:txBody>
      </p:sp>
      <p:sp>
        <p:nvSpPr>
          <p:cNvPr id="4" name="Rectangle 3"/>
          <p:cNvSpPr/>
          <p:nvPr/>
        </p:nvSpPr>
        <p:spPr>
          <a:xfrm>
            <a:off x="5486401" y="7804298"/>
            <a:ext cx="9144000" cy="425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4441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Abstract: Enhancing Bluetooth Reliability</a:t>
            </a:r>
            <a:endParaRPr lang="en-US" sz="4450" dirty="0"/>
          </a:p>
        </p:txBody>
      </p:sp>
      <p:sp>
        <p:nvSpPr>
          <p:cNvPr id="3" name="Text 1"/>
          <p:cNvSpPr/>
          <p:nvPr/>
        </p:nvSpPr>
        <p:spPr>
          <a:xfrm>
            <a:off x="793790" y="2461974"/>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Bluetooth, a ubiquitous wireless communication protocol, faces significant vulnerabilities from jamming attacks due to its open nature. Such disruptions can severely impede data exchange across personal, industrial, and military applications.</a:t>
            </a:r>
            <a:endParaRPr lang="en-US" sz="2000" dirty="0"/>
          </a:p>
        </p:txBody>
      </p:sp>
      <p:sp>
        <p:nvSpPr>
          <p:cNvPr id="4" name="Text 2"/>
          <p:cNvSpPr/>
          <p:nvPr/>
        </p:nvSpPr>
        <p:spPr>
          <a:xfrm>
            <a:off x="793790" y="3896558"/>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333F70"/>
                </a:solidFill>
                <a:latin typeface="Open Sans" pitchFamily="34" charset="0"/>
                <a:ea typeface="Open Sans" pitchFamily="34" charset="-122"/>
                <a:cs typeface="Open Sans" pitchFamily="34" charset="-120"/>
              </a:rPr>
              <a:t>This study delves into:</a:t>
            </a:r>
            <a:endParaRPr lang="en-US" sz="2400" dirty="0"/>
          </a:p>
        </p:txBody>
      </p:sp>
      <p:sp>
        <p:nvSpPr>
          <p:cNvPr id="5" name="Text 3"/>
          <p:cNvSpPr/>
          <p:nvPr/>
        </p:nvSpPr>
        <p:spPr>
          <a:xfrm>
            <a:off x="793790" y="451461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33F70"/>
                </a:solidFill>
                <a:latin typeface="Open Sans" pitchFamily="34" charset="0"/>
                <a:ea typeface="Open Sans" pitchFamily="34" charset="-122"/>
                <a:cs typeface="Open Sans" pitchFamily="34" charset="-120"/>
              </a:rPr>
              <a:t>Various types of jamming attacks and their characteristics</a:t>
            </a:r>
            <a:r>
              <a:rPr lang="en-US" sz="1750" dirty="0">
                <a:solidFill>
                  <a:srgbClr val="333F70"/>
                </a:solidFill>
                <a:latin typeface="Open Sans" pitchFamily="34" charset="0"/>
                <a:ea typeface="Open Sans" pitchFamily="34" charset="-122"/>
                <a:cs typeface="Open Sans" pitchFamily="34" charset="-120"/>
              </a:rPr>
              <a:t>.</a:t>
            </a:r>
            <a:endParaRPr lang="en-US" sz="1750" dirty="0"/>
          </a:p>
        </p:txBody>
      </p:sp>
      <p:sp>
        <p:nvSpPr>
          <p:cNvPr id="6" name="Text 4"/>
          <p:cNvSpPr/>
          <p:nvPr/>
        </p:nvSpPr>
        <p:spPr>
          <a:xfrm>
            <a:off x="793790" y="495681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33F70"/>
                </a:solidFill>
                <a:latin typeface="Open Sans" pitchFamily="34" charset="0"/>
                <a:ea typeface="Open Sans" pitchFamily="34" charset="-122"/>
                <a:cs typeface="Open Sans" pitchFamily="34" charset="-120"/>
              </a:rPr>
              <a:t>Effective defense techniques and their practical application.</a:t>
            </a:r>
            <a:endParaRPr lang="en-US" sz="2000" dirty="0"/>
          </a:p>
        </p:txBody>
      </p:sp>
      <p:sp>
        <p:nvSpPr>
          <p:cNvPr id="7" name="Text 5"/>
          <p:cNvSpPr/>
          <p:nvPr/>
        </p:nvSpPr>
        <p:spPr>
          <a:xfrm>
            <a:off x="793790" y="539900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33F70"/>
                </a:solidFill>
                <a:latin typeface="Open Sans" pitchFamily="34" charset="0"/>
                <a:ea typeface="Open Sans" pitchFamily="34" charset="-122"/>
                <a:cs typeface="Open Sans" pitchFamily="34" charset="-120"/>
              </a:rPr>
              <a:t>Real-life scenarios illustrating the impact of jamming.</a:t>
            </a:r>
            <a:endParaRPr lang="en-US" sz="2000" dirty="0"/>
          </a:p>
        </p:txBody>
      </p:sp>
      <p:sp>
        <p:nvSpPr>
          <p:cNvPr id="8" name="Text 6"/>
          <p:cNvSpPr/>
          <p:nvPr/>
        </p:nvSpPr>
        <p:spPr>
          <a:xfrm>
            <a:off x="793790" y="584120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333F70"/>
                </a:solidFill>
                <a:latin typeface="Open Sans" pitchFamily="34" charset="0"/>
                <a:ea typeface="Open Sans" pitchFamily="34" charset="-122"/>
                <a:cs typeface="Open Sans" pitchFamily="34" charset="-120"/>
              </a:rPr>
              <a:t>Proposed solutions and advanced tools to counter these threats.</a:t>
            </a:r>
            <a:endParaRPr lang="en-US" dirty="0"/>
          </a:p>
        </p:txBody>
      </p:sp>
      <p:sp>
        <p:nvSpPr>
          <p:cNvPr id="9" name="Text 7"/>
          <p:cNvSpPr/>
          <p:nvPr/>
        </p:nvSpPr>
        <p:spPr>
          <a:xfrm>
            <a:off x="793790" y="6459260"/>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Our ultimate goal is to fortify Bluetooth reliability, particularly in secure communication environments where uninterrupted connectivity is paramount</a:t>
            </a:r>
            <a:r>
              <a:rPr lang="en-US" sz="1750" dirty="0">
                <a:solidFill>
                  <a:srgbClr val="333F70"/>
                </a:solidFill>
                <a:latin typeface="Open Sans" pitchFamily="34" charset="0"/>
                <a:ea typeface="Open Sans" pitchFamily="34" charset="-122"/>
                <a:cs typeface="Open Sans" pitchFamily="34" charset="-120"/>
              </a:rPr>
              <a:t>.</a:t>
            </a:r>
            <a:endParaRPr lang="en-US" sz="1750" dirty="0"/>
          </a:p>
        </p:txBody>
      </p:sp>
      <p:sp>
        <p:nvSpPr>
          <p:cNvPr id="10" name="Rectangle 9"/>
          <p:cNvSpPr/>
          <p:nvPr/>
        </p:nvSpPr>
        <p:spPr>
          <a:xfrm>
            <a:off x="0" y="7793664"/>
            <a:ext cx="14630400" cy="435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WhatsApp Image 2025-08-04 at 10.01.28 AM.jpeg"/>
          <p:cNvPicPr>
            <a:picLocks noChangeAspect="1"/>
          </p:cNvPicPr>
          <p:nvPr/>
        </p:nvPicPr>
        <p:blipFill>
          <a:blip r:embed="rId3"/>
          <a:stretch>
            <a:fillRect/>
          </a:stretch>
        </p:blipFill>
        <p:spPr>
          <a:xfrm>
            <a:off x="8750595" y="3444949"/>
            <a:ext cx="4603898" cy="2759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1478"/>
            <a:ext cx="12530733"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Understanding Bluetooth Jamming</a:t>
            </a:r>
            <a:endParaRPr lang="en-US" sz="4450" dirty="0"/>
          </a:p>
        </p:txBody>
      </p:sp>
      <p:sp>
        <p:nvSpPr>
          <p:cNvPr id="3" name="Text 1"/>
          <p:cNvSpPr/>
          <p:nvPr/>
        </p:nvSpPr>
        <p:spPr>
          <a:xfrm>
            <a:off x="793790" y="2513886"/>
            <a:ext cx="13042821" cy="1088708"/>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Bluetooth jamming is the </a:t>
            </a:r>
            <a:r>
              <a:rPr lang="en-US" sz="2000" b="1" dirty="0">
                <a:solidFill>
                  <a:srgbClr val="333F70"/>
                </a:solidFill>
                <a:latin typeface="Open Sans" pitchFamily="34" charset="0"/>
                <a:ea typeface="Open Sans" pitchFamily="34" charset="-122"/>
                <a:cs typeface="Open Sans" pitchFamily="34" charset="-120"/>
              </a:rPr>
              <a:t>deliberate disruption of Bluetooth signals</a:t>
            </a:r>
            <a:r>
              <a:rPr lang="en-US" sz="2000" dirty="0">
                <a:solidFill>
                  <a:srgbClr val="333F70"/>
                </a:solidFill>
                <a:latin typeface="Open Sans" pitchFamily="34" charset="0"/>
                <a:ea typeface="Open Sans" pitchFamily="34" charset="-122"/>
                <a:cs typeface="Open Sans" pitchFamily="34" charset="-120"/>
              </a:rPr>
              <a:t> through the emission of powerful radio frequency (RF) interference. Attackers transmit signals on Bluetooth operating frequencies, effectively blocking or corrupting legitimate communication channels.</a:t>
            </a:r>
            <a:endParaRPr lang="en-US" sz="2000" dirty="0"/>
          </a:p>
        </p:txBody>
      </p:sp>
      <p:sp>
        <p:nvSpPr>
          <p:cNvPr id="4" name="Shape 2"/>
          <p:cNvSpPr/>
          <p:nvPr/>
        </p:nvSpPr>
        <p:spPr>
          <a:xfrm>
            <a:off x="793790" y="3857744"/>
            <a:ext cx="4196358" cy="2039422"/>
          </a:xfrm>
          <a:prstGeom prst="roundRect">
            <a:avLst>
              <a:gd name="adj" fmla="val 4671"/>
            </a:avLst>
          </a:prstGeom>
          <a:solidFill>
            <a:srgbClr val="D6F5EE"/>
          </a:solidFill>
          <a:ln w="7620">
            <a:solidFill>
              <a:srgbClr val="BCDBD4"/>
            </a:solidFill>
            <a:prstDash val="solid"/>
          </a:ln>
        </p:spPr>
      </p:sp>
      <p:sp>
        <p:nvSpPr>
          <p:cNvPr id="5" name="Text 3"/>
          <p:cNvSpPr/>
          <p:nvPr/>
        </p:nvSpPr>
        <p:spPr>
          <a:xfrm>
            <a:off x="1028224" y="4092178"/>
            <a:ext cx="346257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Constant Jamming</a:t>
            </a:r>
            <a:endParaRPr lang="en-US" sz="2200" dirty="0"/>
          </a:p>
        </p:txBody>
      </p:sp>
      <p:sp>
        <p:nvSpPr>
          <p:cNvPr id="6" name="Text 4"/>
          <p:cNvSpPr/>
          <p:nvPr/>
        </p:nvSpPr>
        <p:spPr>
          <a:xfrm>
            <a:off x="1028224" y="458259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Continuous emission of noise to block all channels.</a:t>
            </a:r>
            <a:endParaRPr lang="en-US" sz="1750" dirty="0"/>
          </a:p>
        </p:txBody>
      </p:sp>
      <p:sp>
        <p:nvSpPr>
          <p:cNvPr id="7" name="Shape 5"/>
          <p:cNvSpPr/>
          <p:nvPr/>
        </p:nvSpPr>
        <p:spPr>
          <a:xfrm>
            <a:off x="5216962" y="3857744"/>
            <a:ext cx="4196358" cy="2039422"/>
          </a:xfrm>
          <a:prstGeom prst="roundRect">
            <a:avLst>
              <a:gd name="adj" fmla="val 4671"/>
            </a:avLst>
          </a:prstGeom>
          <a:solidFill>
            <a:srgbClr val="D6F5EE"/>
          </a:solidFill>
          <a:ln w="7620">
            <a:solidFill>
              <a:srgbClr val="BCDBD4"/>
            </a:solidFill>
            <a:prstDash val="solid"/>
          </a:ln>
        </p:spPr>
      </p:sp>
      <p:sp>
        <p:nvSpPr>
          <p:cNvPr id="8" name="Text 6"/>
          <p:cNvSpPr/>
          <p:nvPr/>
        </p:nvSpPr>
        <p:spPr>
          <a:xfrm>
            <a:off x="5451396" y="4092178"/>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Random or Reactive Jamming</a:t>
            </a:r>
            <a:endParaRPr lang="en-US" sz="2200" dirty="0"/>
          </a:p>
        </p:txBody>
      </p:sp>
      <p:sp>
        <p:nvSpPr>
          <p:cNvPr id="9" name="Text 7"/>
          <p:cNvSpPr/>
          <p:nvPr/>
        </p:nvSpPr>
        <p:spPr>
          <a:xfrm>
            <a:off x="5451396" y="493692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Intermittent or intelligent interference to evade detection.</a:t>
            </a:r>
            <a:endParaRPr lang="en-US" sz="1750" dirty="0"/>
          </a:p>
        </p:txBody>
      </p:sp>
      <p:sp>
        <p:nvSpPr>
          <p:cNvPr id="10" name="Shape 8"/>
          <p:cNvSpPr/>
          <p:nvPr/>
        </p:nvSpPr>
        <p:spPr>
          <a:xfrm>
            <a:off x="9640133" y="3857744"/>
            <a:ext cx="4196358" cy="2039422"/>
          </a:xfrm>
          <a:prstGeom prst="roundRect">
            <a:avLst>
              <a:gd name="adj" fmla="val 4671"/>
            </a:avLst>
          </a:prstGeom>
          <a:solidFill>
            <a:srgbClr val="D6F5EE"/>
          </a:solidFill>
          <a:ln w="7620">
            <a:solidFill>
              <a:srgbClr val="BCDBD4"/>
            </a:solidFill>
            <a:prstDash val="solid"/>
          </a:ln>
        </p:spPr>
      </p:sp>
      <p:sp>
        <p:nvSpPr>
          <p:cNvPr id="11" name="Text 9"/>
          <p:cNvSpPr/>
          <p:nvPr/>
        </p:nvSpPr>
        <p:spPr>
          <a:xfrm>
            <a:off x="9874568" y="4092178"/>
            <a:ext cx="349055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Sweeping Jamming</a:t>
            </a:r>
            <a:endParaRPr lang="en-US" sz="2200" dirty="0"/>
          </a:p>
        </p:txBody>
      </p:sp>
      <p:sp>
        <p:nvSpPr>
          <p:cNvPr id="12" name="Text 10"/>
          <p:cNvSpPr/>
          <p:nvPr/>
        </p:nvSpPr>
        <p:spPr>
          <a:xfrm>
            <a:off x="9874568" y="458259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Systematic scanning and jamming across the frequency band.</a:t>
            </a:r>
            <a:endParaRPr lang="en-US" sz="1750" dirty="0"/>
          </a:p>
        </p:txBody>
      </p:sp>
      <p:sp>
        <p:nvSpPr>
          <p:cNvPr id="13" name="Text 11"/>
          <p:cNvSpPr/>
          <p:nvPr/>
        </p:nvSpPr>
        <p:spPr>
          <a:xfrm>
            <a:off x="793790" y="6152317"/>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The primary objective of these attacks is to </a:t>
            </a:r>
            <a:r>
              <a:rPr lang="en-US" sz="2000" b="1" dirty="0">
                <a:solidFill>
                  <a:srgbClr val="333F70"/>
                </a:solidFill>
                <a:latin typeface="Open Sans" pitchFamily="34" charset="0"/>
                <a:ea typeface="Open Sans" pitchFamily="34" charset="-122"/>
                <a:cs typeface="Open Sans" pitchFamily="34" charset="-120"/>
              </a:rPr>
              <a:t>disable or significantly slow down</a:t>
            </a:r>
            <a:r>
              <a:rPr lang="en-US" sz="2000" dirty="0">
                <a:solidFill>
                  <a:srgbClr val="333F70"/>
                </a:solidFill>
                <a:latin typeface="Open Sans" pitchFamily="34" charset="0"/>
                <a:ea typeface="Open Sans" pitchFamily="34" charset="-122"/>
                <a:cs typeface="Open Sans" pitchFamily="34" charset="-120"/>
              </a:rPr>
              <a:t> Bluetooth-based devices, rendering them inoperable or severely degraded.</a:t>
            </a:r>
            <a:endParaRPr lang="en-US" sz="2000" dirty="0"/>
          </a:p>
        </p:txBody>
      </p:sp>
      <p:sp>
        <p:nvSpPr>
          <p:cNvPr id="14" name="Rectangle 13"/>
          <p:cNvSpPr/>
          <p:nvPr/>
        </p:nvSpPr>
        <p:spPr>
          <a:xfrm>
            <a:off x="0" y="7708605"/>
            <a:ext cx="14630400" cy="520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9671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Bluetooth Fundamentals: A Brief Overview</a:t>
            </a:r>
            <a:endParaRPr lang="en-US" sz="4450" dirty="0"/>
          </a:p>
        </p:txBody>
      </p:sp>
      <p:sp>
        <p:nvSpPr>
          <p:cNvPr id="3" name="Text 1"/>
          <p:cNvSpPr/>
          <p:nvPr/>
        </p:nvSpPr>
        <p:spPr>
          <a:xfrm>
            <a:off x="793790" y="3258502"/>
            <a:ext cx="6244709" cy="1814513"/>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Bluetooth operates within the </a:t>
            </a:r>
            <a:r>
              <a:rPr lang="en-US" sz="2000" b="1" dirty="0">
                <a:solidFill>
                  <a:srgbClr val="333F70"/>
                </a:solidFill>
                <a:latin typeface="Open Sans" pitchFamily="34" charset="0"/>
                <a:ea typeface="Open Sans" pitchFamily="34" charset="-122"/>
                <a:cs typeface="Open Sans" pitchFamily="34" charset="-120"/>
              </a:rPr>
              <a:t>2.4 GHz Industrial, Scientific, and Medical (ISM) band</a:t>
            </a:r>
            <a:r>
              <a:rPr lang="en-US" sz="2000" dirty="0">
                <a:solidFill>
                  <a:srgbClr val="333F70"/>
                </a:solidFill>
                <a:latin typeface="Open Sans" pitchFamily="34" charset="0"/>
                <a:ea typeface="Open Sans" pitchFamily="34" charset="-122"/>
                <a:cs typeface="Open Sans" pitchFamily="34" charset="-120"/>
              </a:rPr>
              <a:t>, a widely used frequency spectrum that also houses Wi-Fi and other devices. This shared environment inherently exposes it to potential interference</a:t>
            </a:r>
            <a:r>
              <a:rPr lang="en-US" sz="1750" dirty="0">
                <a:solidFill>
                  <a:srgbClr val="333F70"/>
                </a:solidFill>
                <a:latin typeface="Open Sans" pitchFamily="34" charset="0"/>
                <a:ea typeface="Open Sans" pitchFamily="34" charset="-122"/>
                <a:cs typeface="Open Sans" pitchFamily="34" charset="-120"/>
              </a:rPr>
              <a:t>.</a:t>
            </a:r>
            <a:endParaRPr lang="en-US" sz="1750" dirty="0"/>
          </a:p>
        </p:txBody>
      </p:sp>
      <p:sp>
        <p:nvSpPr>
          <p:cNvPr id="4" name="Text 2"/>
          <p:cNvSpPr/>
          <p:nvPr/>
        </p:nvSpPr>
        <p:spPr>
          <a:xfrm>
            <a:off x="793790" y="5277088"/>
            <a:ext cx="6244709" cy="1451610"/>
          </a:xfrm>
          <a:prstGeom prst="rect">
            <a:avLst/>
          </a:prstGeom>
          <a:noFill/>
          <a:ln/>
        </p:spPr>
        <p:txBody>
          <a:bodyPr wrap="square" lIns="0" tIns="0" rIns="0" bIns="0" rtlCol="0" anchor="t"/>
          <a:lstStyle/>
          <a:p>
            <a:pPr marL="0" indent="0" algn="l">
              <a:lnSpc>
                <a:spcPts val="2850"/>
              </a:lnSpc>
              <a:buNone/>
            </a:pPr>
            <a:r>
              <a:rPr lang="en-US" dirty="0">
                <a:solidFill>
                  <a:srgbClr val="333F70"/>
                </a:solidFill>
                <a:latin typeface="Open Sans" pitchFamily="34" charset="0"/>
                <a:ea typeface="Open Sans" pitchFamily="34" charset="-122"/>
                <a:cs typeface="Open Sans" pitchFamily="34" charset="-120"/>
              </a:rPr>
              <a:t>Its foundation lies in </a:t>
            </a:r>
            <a:r>
              <a:rPr lang="en-US" b="1" dirty="0">
                <a:solidFill>
                  <a:srgbClr val="333F70"/>
                </a:solidFill>
                <a:latin typeface="Open Sans" pitchFamily="34" charset="0"/>
                <a:ea typeface="Open Sans" pitchFamily="34" charset="-122"/>
                <a:cs typeface="Open Sans" pitchFamily="34" charset="-120"/>
              </a:rPr>
              <a:t>Frequency-Hopping Spread Spectrum (FHSS)</a:t>
            </a:r>
            <a:r>
              <a:rPr lang="en-US" dirty="0">
                <a:solidFill>
                  <a:srgbClr val="333F70"/>
                </a:solidFill>
                <a:latin typeface="Open Sans" pitchFamily="34" charset="0"/>
                <a:ea typeface="Open Sans" pitchFamily="34" charset="-122"/>
                <a:cs typeface="Open Sans" pitchFamily="34" charset="-120"/>
              </a:rPr>
              <a:t> technology, where signals rapidly switch frequencies within the band to mitigate interference and enhance security.</a:t>
            </a:r>
            <a:endParaRPr lang="en-US" dirty="0"/>
          </a:p>
        </p:txBody>
      </p:sp>
      <p:sp>
        <p:nvSpPr>
          <p:cNvPr id="5" name="Text 3"/>
          <p:cNvSpPr/>
          <p:nvPr/>
        </p:nvSpPr>
        <p:spPr>
          <a:xfrm>
            <a:off x="7599521" y="3258502"/>
            <a:ext cx="6244709" cy="1451610"/>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Commonly, Bluetooth is integrated into </a:t>
            </a:r>
            <a:r>
              <a:rPr lang="en-US" sz="2000" b="1" dirty="0">
                <a:solidFill>
                  <a:srgbClr val="333F70"/>
                </a:solidFill>
                <a:latin typeface="Open Sans" pitchFamily="34" charset="0"/>
                <a:ea typeface="Open Sans" pitchFamily="34" charset="-122"/>
                <a:cs typeface="Open Sans" pitchFamily="34" charset="-120"/>
              </a:rPr>
              <a:t>mobile phones, smart devices, and wearables</a:t>
            </a:r>
            <a:r>
              <a:rPr lang="en-US" sz="2000" dirty="0">
                <a:solidFill>
                  <a:srgbClr val="333F70"/>
                </a:solidFill>
                <a:latin typeface="Open Sans" pitchFamily="34" charset="0"/>
                <a:ea typeface="Open Sans" pitchFamily="34" charset="-122"/>
                <a:cs typeface="Open Sans" pitchFamily="34" charset="-120"/>
              </a:rPr>
              <a:t>, with expanding applications in healthcare, automotive systems, and smart home ecosystems.</a:t>
            </a:r>
            <a:endParaRPr lang="en-US" sz="2000" dirty="0"/>
          </a:p>
        </p:txBody>
      </p:sp>
      <p:sp>
        <p:nvSpPr>
          <p:cNvPr id="6" name="Text 4"/>
          <p:cNvSpPr/>
          <p:nvPr/>
        </p:nvSpPr>
        <p:spPr>
          <a:xfrm>
            <a:off x="7599521" y="4914186"/>
            <a:ext cx="6244709" cy="1814513"/>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Open Sans" pitchFamily="34" charset="0"/>
                <a:ea typeface="Open Sans" pitchFamily="34" charset="-122"/>
                <a:cs typeface="Open Sans" pitchFamily="34" charset="-120"/>
              </a:rPr>
              <a:t>The typical communication range spans </a:t>
            </a:r>
            <a:r>
              <a:rPr lang="en-US" sz="2000" b="1" dirty="0">
                <a:solidFill>
                  <a:srgbClr val="333F70"/>
                </a:solidFill>
                <a:latin typeface="Open Sans" pitchFamily="34" charset="0"/>
                <a:ea typeface="Open Sans" pitchFamily="34" charset="-122"/>
                <a:cs typeface="Open Sans" pitchFamily="34" charset="-120"/>
              </a:rPr>
              <a:t>10 to 100 meters</a:t>
            </a:r>
            <a:r>
              <a:rPr lang="en-US" sz="2000" dirty="0">
                <a:solidFill>
                  <a:srgbClr val="333F70"/>
                </a:solidFill>
                <a:latin typeface="Open Sans" pitchFamily="34" charset="0"/>
                <a:ea typeface="Open Sans" pitchFamily="34" charset="-122"/>
                <a:cs typeface="Open Sans" pitchFamily="34" charset="-120"/>
              </a:rPr>
              <a:t>, making it ideal for short-range wireless connectivity. However, despite FHSS, its reliance on the crowded ISM band renders it susceptible to intentional jamming and other forms of interference.</a:t>
            </a:r>
            <a:endParaRPr lang="en-US" sz="2000" dirty="0"/>
          </a:p>
        </p:txBody>
      </p:sp>
      <p:sp>
        <p:nvSpPr>
          <p:cNvPr id="7" name="Rectangle 6"/>
          <p:cNvSpPr/>
          <p:nvPr/>
        </p:nvSpPr>
        <p:spPr>
          <a:xfrm>
            <a:off x="0" y="7804298"/>
            <a:ext cx="14630400" cy="425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7234" y="1072158"/>
            <a:ext cx="13066871" cy="649248"/>
          </a:xfrm>
          <a:prstGeom prst="rect">
            <a:avLst/>
          </a:prstGeom>
          <a:noFill/>
          <a:ln/>
        </p:spPr>
        <p:txBody>
          <a:bodyPr wrap="none" lIns="0" tIns="0" rIns="0" bIns="0" rtlCol="0" anchor="t"/>
          <a:lstStyle/>
          <a:p>
            <a:pPr marL="0" indent="0" algn="l">
              <a:lnSpc>
                <a:spcPts val="5100"/>
              </a:lnSpc>
              <a:buNone/>
            </a:pPr>
            <a:r>
              <a:rPr lang="en-US" sz="4050" b="1" dirty="0">
                <a:solidFill>
                  <a:srgbClr val="333F70"/>
                </a:solidFill>
                <a:latin typeface="Unbounded Bold" pitchFamily="34" charset="0"/>
                <a:ea typeface="Unbounded Bold" pitchFamily="34" charset="-122"/>
                <a:cs typeface="Unbounded Bold" pitchFamily="34" charset="-120"/>
              </a:rPr>
              <a:t>Classifying Bluetooth Jamming Attacks</a:t>
            </a:r>
            <a:endParaRPr lang="en-US" sz="4050" dirty="0"/>
          </a:p>
        </p:txBody>
      </p:sp>
      <p:sp>
        <p:nvSpPr>
          <p:cNvPr id="3" name="Shape 1"/>
          <p:cNvSpPr/>
          <p:nvPr/>
        </p:nvSpPr>
        <p:spPr>
          <a:xfrm>
            <a:off x="727234" y="2136934"/>
            <a:ext cx="6484025" cy="2240161"/>
          </a:xfrm>
          <a:prstGeom prst="roundRect">
            <a:avLst>
              <a:gd name="adj" fmla="val 4898"/>
            </a:avLst>
          </a:prstGeom>
          <a:solidFill>
            <a:srgbClr val="FFFFFF"/>
          </a:solidFill>
          <a:ln w="22860">
            <a:solidFill>
              <a:srgbClr val="BCDBD4"/>
            </a:solidFill>
            <a:prstDash val="solid"/>
          </a:ln>
        </p:spPr>
      </p:sp>
      <p:sp>
        <p:nvSpPr>
          <p:cNvPr id="4" name="Shape 2"/>
          <p:cNvSpPr/>
          <p:nvPr/>
        </p:nvSpPr>
        <p:spPr>
          <a:xfrm>
            <a:off x="704374" y="2136934"/>
            <a:ext cx="91440" cy="2240161"/>
          </a:xfrm>
          <a:prstGeom prst="roundRect">
            <a:avLst>
              <a:gd name="adj" fmla="val 95438"/>
            </a:avLst>
          </a:prstGeom>
          <a:solidFill>
            <a:srgbClr val="26A688"/>
          </a:solidFill>
          <a:ln/>
        </p:spPr>
      </p:sp>
      <p:sp>
        <p:nvSpPr>
          <p:cNvPr id="5" name="Text 3"/>
          <p:cNvSpPr/>
          <p:nvPr/>
        </p:nvSpPr>
        <p:spPr>
          <a:xfrm>
            <a:off x="1026438" y="2367558"/>
            <a:ext cx="3282077" cy="324564"/>
          </a:xfrm>
          <a:prstGeom prst="rect">
            <a:avLst/>
          </a:prstGeom>
          <a:noFill/>
          <a:ln/>
        </p:spPr>
        <p:txBody>
          <a:bodyPr wrap="none" lIns="0" tIns="0" rIns="0" bIns="0" rtlCol="0" anchor="t"/>
          <a:lstStyle/>
          <a:p>
            <a:pPr marL="0" indent="0" algn="l">
              <a:lnSpc>
                <a:spcPts val="2550"/>
              </a:lnSpc>
              <a:buNone/>
            </a:pPr>
            <a:r>
              <a:rPr lang="en-US" sz="2000" b="1" dirty="0">
                <a:solidFill>
                  <a:srgbClr val="333F70"/>
                </a:solidFill>
                <a:latin typeface="Unbounded Bold" pitchFamily="34" charset="0"/>
                <a:ea typeface="Unbounded Bold" pitchFamily="34" charset="-122"/>
                <a:cs typeface="Unbounded Bold" pitchFamily="34" charset="-120"/>
              </a:rPr>
              <a:t>1. Constant Jammer</a:t>
            </a:r>
            <a:endParaRPr lang="en-US" sz="2000" dirty="0"/>
          </a:p>
        </p:txBody>
      </p:sp>
      <p:sp>
        <p:nvSpPr>
          <p:cNvPr id="6" name="Text 4"/>
          <p:cNvSpPr/>
          <p:nvPr/>
        </p:nvSpPr>
        <p:spPr>
          <a:xfrm>
            <a:off x="1026438" y="2816781"/>
            <a:ext cx="5954197" cy="997268"/>
          </a:xfrm>
          <a:prstGeom prst="rect">
            <a:avLst/>
          </a:prstGeom>
          <a:noFill/>
          <a:ln/>
        </p:spPr>
        <p:txBody>
          <a:bodyPr wrap="square" lIns="0" tIns="0" rIns="0" bIns="0" rtlCol="0" anchor="t"/>
          <a:lstStyle/>
          <a:p>
            <a:pPr marL="0" indent="0" algn="l">
              <a:lnSpc>
                <a:spcPts val="2600"/>
              </a:lnSpc>
              <a:buNone/>
            </a:pPr>
            <a:r>
              <a:rPr lang="en-US" dirty="0">
                <a:solidFill>
                  <a:srgbClr val="333F70"/>
                </a:solidFill>
                <a:latin typeface="Open Sans" pitchFamily="34" charset="0"/>
                <a:ea typeface="Open Sans" pitchFamily="34" charset="-122"/>
                <a:cs typeface="Open Sans" pitchFamily="34" charset="-120"/>
              </a:rPr>
              <a:t>Continuously emits signals to flood and block all active Bluetooth channels. While effective, it's easily detectable due to its persistent transmission and high power consumption.</a:t>
            </a:r>
            <a:endParaRPr lang="en-US" dirty="0"/>
          </a:p>
        </p:txBody>
      </p:sp>
      <p:sp>
        <p:nvSpPr>
          <p:cNvPr id="7" name="Shape 5"/>
          <p:cNvSpPr/>
          <p:nvPr/>
        </p:nvSpPr>
        <p:spPr>
          <a:xfrm>
            <a:off x="7419023" y="2136934"/>
            <a:ext cx="6484144" cy="2240161"/>
          </a:xfrm>
          <a:prstGeom prst="roundRect">
            <a:avLst>
              <a:gd name="adj" fmla="val 4898"/>
            </a:avLst>
          </a:prstGeom>
          <a:solidFill>
            <a:srgbClr val="FFFFFF"/>
          </a:solidFill>
          <a:ln w="22860">
            <a:solidFill>
              <a:srgbClr val="BCDBD4"/>
            </a:solidFill>
            <a:prstDash val="solid"/>
          </a:ln>
        </p:spPr>
      </p:sp>
      <p:sp>
        <p:nvSpPr>
          <p:cNvPr id="8" name="Shape 6"/>
          <p:cNvSpPr/>
          <p:nvPr/>
        </p:nvSpPr>
        <p:spPr>
          <a:xfrm>
            <a:off x="7396162" y="2136934"/>
            <a:ext cx="91440" cy="2240161"/>
          </a:xfrm>
          <a:prstGeom prst="roundRect">
            <a:avLst>
              <a:gd name="adj" fmla="val 95438"/>
            </a:avLst>
          </a:prstGeom>
          <a:solidFill>
            <a:srgbClr val="26A688"/>
          </a:solidFill>
          <a:ln/>
        </p:spPr>
      </p:sp>
      <p:sp>
        <p:nvSpPr>
          <p:cNvPr id="9" name="Text 7"/>
          <p:cNvSpPr/>
          <p:nvPr/>
        </p:nvSpPr>
        <p:spPr>
          <a:xfrm>
            <a:off x="7718227" y="2367558"/>
            <a:ext cx="3442097" cy="324564"/>
          </a:xfrm>
          <a:prstGeom prst="rect">
            <a:avLst/>
          </a:prstGeom>
          <a:noFill/>
          <a:ln/>
        </p:spPr>
        <p:txBody>
          <a:bodyPr wrap="none" lIns="0" tIns="0" rIns="0" bIns="0" rtlCol="0" anchor="t"/>
          <a:lstStyle/>
          <a:p>
            <a:pPr marL="0" indent="0" algn="l">
              <a:lnSpc>
                <a:spcPts val="2550"/>
              </a:lnSpc>
              <a:buNone/>
            </a:pPr>
            <a:r>
              <a:rPr lang="en-US" sz="2000" b="1" dirty="0">
                <a:solidFill>
                  <a:srgbClr val="333F70"/>
                </a:solidFill>
                <a:latin typeface="Unbounded Bold" pitchFamily="34" charset="0"/>
                <a:ea typeface="Unbounded Bold" pitchFamily="34" charset="-122"/>
                <a:cs typeface="Unbounded Bold" pitchFamily="34" charset="-120"/>
              </a:rPr>
              <a:t>2. Deceptive Jammer</a:t>
            </a:r>
            <a:endParaRPr lang="en-US" sz="2000" dirty="0"/>
          </a:p>
        </p:txBody>
      </p:sp>
      <p:sp>
        <p:nvSpPr>
          <p:cNvPr id="10" name="Text 8"/>
          <p:cNvSpPr/>
          <p:nvPr/>
        </p:nvSpPr>
        <p:spPr>
          <a:xfrm>
            <a:off x="7718227" y="2816781"/>
            <a:ext cx="5954316" cy="1329690"/>
          </a:xfrm>
          <a:prstGeom prst="rect">
            <a:avLst/>
          </a:prstGeom>
          <a:noFill/>
          <a:ln/>
        </p:spPr>
        <p:txBody>
          <a:bodyPr wrap="square" lIns="0" tIns="0" rIns="0" bIns="0" rtlCol="0" anchor="t"/>
          <a:lstStyle/>
          <a:p>
            <a:pPr marL="0" indent="0" algn="l">
              <a:lnSpc>
                <a:spcPts val="2600"/>
              </a:lnSpc>
              <a:buNone/>
            </a:pPr>
            <a:r>
              <a:rPr lang="en-US" dirty="0">
                <a:solidFill>
                  <a:srgbClr val="333F70"/>
                </a:solidFill>
                <a:latin typeface="Open Sans" pitchFamily="34" charset="0"/>
                <a:ea typeface="Open Sans" pitchFamily="34" charset="-122"/>
                <a:cs typeface="Open Sans" pitchFamily="34" charset="-120"/>
              </a:rPr>
              <a:t>Mimics legitimate Bluetooth signals or protocols to confuse receivers and induce errors. This type of jamming is designed to disrupt by causing devices to attempt to connect to non-existent or malicious signals.</a:t>
            </a:r>
            <a:endParaRPr lang="en-US" dirty="0"/>
          </a:p>
        </p:txBody>
      </p:sp>
      <p:sp>
        <p:nvSpPr>
          <p:cNvPr id="11" name="Shape 9"/>
          <p:cNvSpPr/>
          <p:nvPr/>
        </p:nvSpPr>
        <p:spPr>
          <a:xfrm>
            <a:off x="727234" y="4584859"/>
            <a:ext cx="6484025" cy="2572583"/>
          </a:xfrm>
          <a:prstGeom prst="roundRect">
            <a:avLst>
              <a:gd name="adj" fmla="val 4265"/>
            </a:avLst>
          </a:prstGeom>
          <a:solidFill>
            <a:srgbClr val="FFFFFF"/>
          </a:solidFill>
          <a:ln w="22860">
            <a:solidFill>
              <a:srgbClr val="BCDBD4"/>
            </a:solidFill>
            <a:prstDash val="solid"/>
          </a:ln>
        </p:spPr>
      </p:sp>
      <p:sp>
        <p:nvSpPr>
          <p:cNvPr id="12" name="Shape 10"/>
          <p:cNvSpPr/>
          <p:nvPr/>
        </p:nvSpPr>
        <p:spPr>
          <a:xfrm>
            <a:off x="704374" y="4584859"/>
            <a:ext cx="91440" cy="2572583"/>
          </a:xfrm>
          <a:prstGeom prst="roundRect">
            <a:avLst>
              <a:gd name="adj" fmla="val 95438"/>
            </a:avLst>
          </a:prstGeom>
          <a:solidFill>
            <a:srgbClr val="26A688"/>
          </a:solidFill>
          <a:ln/>
        </p:spPr>
      </p:sp>
      <p:sp>
        <p:nvSpPr>
          <p:cNvPr id="13" name="Text 11"/>
          <p:cNvSpPr/>
          <p:nvPr/>
        </p:nvSpPr>
        <p:spPr>
          <a:xfrm>
            <a:off x="1026438" y="4815483"/>
            <a:ext cx="3161586" cy="324564"/>
          </a:xfrm>
          <a:prstGeom prst="rect">
            <a:avLst/>
          </a:prstGeom>
          <a:noFill/>
          <a:ln/>
        </p:spPr>
        <p:txBody>
          <a:bodyPr wrap="none" lIns="0" tIns="0" rIns="0" bIns="0" rtlCol="0" anchor="t"/>
          <a:lstStyle/>
          <a:p>
            <a:pPr marL="0" indent="0" algn="l">
              <a:lnSpc>
                <a:spcPts val="2550"/>
              </a:lnSpc>
              <a:buNone/>
            </a:pPr>
            <a:r>
              <a:rPr lang="en-US" sz="2000" b="1" dirty="0">
                <a:solidFill>
                  <a:srgbClr val="333F70"/>
                </a:solidFill>
                <a:latin typeface="Unbounded Bold" pitchFamily="34" charset="0"/>
                <a:ea typeface="Unbounded Bold" pitchFamily="34" charset="-122"/>
                <a:cs typeface="Unbounded Bold" pitchFamily="34" charset="-120"/>
              </a:rPr>
              <a:t>3. Random Jammer</a:t>
            </a:r>
            <a:endParaRPr lang="en-US" sz="2000" dirty="0"/>
          </a:p>
        </p:txBody>
      </p:sp>
      <p:sp>
        <p:nvSpPr>
          <p:cNvPr id="14" name="Text 12"/>
          <p:cNvSpPr/>
          <p:nvPr/>
        </p:nvSpPr>
        <p:spPr>
          <a:xfrm>
            <a:off x="1026438" y="5264706"/>
            <a:ext cx="5954197" cy="1329690"/>
          </a:xfrm>
          <a:prstGeom prst="rect">
            <a:avLst/>
          </a:prstGeom>
          <a:noFill/>
          <a:ln/>
        </p:spPr>
        <p:txBody>
          <a:bodyPr wrap="square" lIns="0" tIns="0" rIns="0" bIns="0" rtlCol="0" anchor="t"/>
          <a:lstStyle/>
          <a:p>
            <a:pPr marL="0" indent="0" algn="l">
              <a:lnSpc>
                <a:spcPts val="2600"/>
              </a:lnSpc>
              <a:buNone/>
            </a:pPr>
            <a:r>
              <a:rPr lang="en-US" dirty="0">
                <a:solidFill>
                  <a:srgbClr val="333F70"/>
                </a:solidFill>
                <a:latin typeface="Open Sans" pitchFamily="34" charset="0"/>
                <a:ea typeface="Open Sans" pitchFamily="34" charset="-122"/>
                <a:cs typeface="Open Sans" pitchFamily="34" charset="-120"/>
              </a:rPr>
              <a:t>Transmits interference at unpredictable, random intervals. This method makes detection more challenging compared to constant jammers and conserves the attacker's power resources.</a:t>
            </a:r>
            <a:endParaRPr lang="en-US" dirty="0"/>
          </a:p>
        </p:txBody>
      </p:sp>
      <p:sp>
        <p:nvSpPr>
          <p:cNvPr id="15" name="Shape 13"/>
          <p:cNvSpPr/>
          <p:nvPr/>
        </p:nvSpPr>
        <p:spPr>
          <a:xfrm>
            <a:off x="7419023" y="4584859"/>
            <a:ext cx="6484144" cy="2572583"/>
          </a:xfrm>
          <a:prstGeom prst="roundRect">
            <a:avLst>
              <a:gd name="adj" fmla="val 4265"/>
            </a:avLst>
          </a:prstGeom>
          <a:solidFill>
            <a:srgbClr val="FFFFFF"/>
          </a:solidFill>
          <a:ln w="22860">
            <a:solidFill>
              <a:srgbClr val="BCDBD4"/>
            </a:solidFill>
            <a:prstDash val="solid"/>
          </a:ln>
        </p:spPr>
      </p:sp>
      <p:sp>
        <p:nvSpPr>
          <p:cNvPr id="16" name="Shape 14"/>
          <p:cNvSpPr/>
          <p:nvPr/>
        </p:nvSpPr>
        <p:spPr>
          <a:xfrm>
            <a:off x="7396162" y="4584859"/>
            <a:ext cx="91440" cy="2572583"/>
          </a:xfrm>
          <a:prstGeom prst="roundRect">
            <a:avLst>
              <a:gd name="adj" fmla="val 95438"/>
            </a:avLst>
          </a:prstGeom>
          <a:solidFill>
            <a:srgbClr val="26A688"/>
          </a:solidFill>
          <a:ln/>
        </p:spPr>
      </p:sp>
      <p:sp>
        <p:nvSpPr>
          <p:cNvPr id="17" name="Text 15"/>
          <p:cNvSpPr/>
          <p:nvPr/>
        </p:nvSpPr>
        <p:spPr>
          <a:xfrm>
            <a:off x="7718227" y="4815483"/>
            <a:ext cx="3234571" cy="324564"/>
          </a:xfrm>
          <a:prstGeom prst="rect">
            <a:avLst/>
          </a:prstGeom>
          <a:noFill/>
          <a:ln/>
        </p:spPr>
        <p:txBody>
          <a:bodyPr wrap="none" lIns="0" tIns="0" rIns="0" bIns="0" rtlCol="0" anchor="t"/>
          <a:lstStyle/>
          <a:p>
            <a:pPr marL="0" indent="0" algn="l">
              <a:lnSpc>
                <a:spcPts val="2550"/>
              </a:lnSpc>
              <a:buNone/>
            </a:pPr>
            <a:r>
              <a:rPr lang="en-US" sz="2000" b="1" dirty="0">
                <a:solidFill>
                  <a:srgbClr val="333F70"/>
                </a:solidFill>
                <a:latin typeface="Unbounded Bold" pitchFamily="34" charset="0"/>
                <a:ea typeface="Unbounded Bold" pitchFamily="34" charset="-122"/>
                <a:cs typeface="Unbounded Bold" pitchFamily="34" charset="-120"/>
              </a:rPr>
              <a:t>4. Reactive Jammer</a:t>
            </a:r>
            <a:endParaRPr lang="en-US" sz="2000" dirty="0"/>
          </a:p>
        </p:txBody>
      </p:sp>
      <p:sp>
        <p:nvSpPr>
          <p:cNvPr id="18" name="Text 16"/>
          <p:cNvSpPr/>
          <p:nvPr/>
        </p:nvSpPr>
        <p:spPr>
          <a:xfrm>
            <a:off x="7718227" y="5264706"/>
            <a:ext cx="5954316" cy="1662113"/>
          </a:xfrm>
          <a:prstGeom prst="rect">
            <a:avLst/>
          </a:prstGeom>
          <a:noFill/>
          <a:ln/>
        </p:spPr>
        <p:txBody>
          <a:bodyPr wrap="square" lIns="0" tIns="0" rIns="0" bIns="0" rtlCol="0" anchor="t"/>
          <a:lstStyle/>
          <a:p>
            <a:pPr marL="0" indent="0" algn="l">
              <a:lnSpc>
                <a:spcPts val="2600"/>
              </a:lnSpc>
              <a:buNone/>
            </a:pPr>
            <a:r>
              <a:rPr lang="en-US" dirty="0">
                <a:solidFill>
                  <a:srgbClr val="333F70"/>
                </a:solidFill>
                <a:latin typeface="Open Sans" pitchFamily="34" charset="0"/>
                <a:ea typeface="Open Sans" pitchFamily="34" charset="-122"/>
                <a:cs typeface="Open Sans" pitchFamily="34" charset="-120"/>
              </a:rPr>
              <a:t>Activates only when it detects legitimate Bluetooth communication, transmitting interference precisely when data exchange is occurring. This highly efficient approach is difficult to detect and counter, as it remains dormant until an active connection is present.</a:t>
            </a:r>
            <a:endParaRPr lang="en-US" dirty="0"/>
          </a:p>
        </p:txBody>
      </p:sp>
      <p:sp>
        <p:nvSpPr>
          <p:cNvPr id="19" name="Rectangle 18"/>
          <p:cNvSpPr/>
          <p:nvPr/>
        </p:nvSpPr>
        <p:spPr>
          <a:xfrm>
            <a:off x="0" y="7772400"/>
            <a:ext cx="14630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5547" y="1075849"/>
            <a:ext cx="9896356" cy="504944"/>
          </a:xfrm>
          <a:prstGeom prst="rect">
            <a:avLst/>
          </a:prstGeom>
          <a:noFill/>
          <a:ln/>
        </p:spPr>
        <p:txBody>
          <a:bodyPr wrap="none" lIns="0" tIns="0" rIns="0" bIns="0" rtlCol="0" anchor="t"/>
          <a:lstStyle/>
          <a:p>
            <a:pPr marL="0" indent="0" algn="l">
              <a:lnSpc>
                <a:spcPts val="3950"/>
              </a:lnSpc>
              <a:buNone/>
            </a:pPr>
            <a:r>
              <a:rPr lang="en-US" sz="3150" b="1" dirty="0">
                <a:solidFill>
                  <a:srgbClr val="333F70"/>
                </a:solidFill>
                <a:latin typeface="Unbounded Bold" pitchFamily="34" charset="0"/>
                <a:ea typeface="Unbounded Bold" pitchFamily="34" charset="-122"/>
                <a:cs typeface="Unbounded Bold" pitchFamily="34" charset="-120"/>
              </a:rPr>
              <a:t>Real-Life Impact of Bluetooth Jamming</a:t>
            </a:r>
            <a:endParaRPr lang="en-US" sz="3150" dirty="0"/>
          </a:p>
        </p:txBody>
      </p:sp>
      <p:pic>
        <p:nvPicPr>
          <p:cNvPr id="3" name="Image 0" descr="preencoded.png"/>
          <p:cNvPicPr>
            <a:picLocks noChangeAspect="1"/>
          </p:cNvPicPr>
          <p:nvPr/>
        </p:nvPicPr>
        <p:blipFill>
          <a:blip r:embed="rId3"/>
          <a:stretch>
            <a:fillRect/>
          </a:stretch>
        </p:blipFill>
        <p:spPr>
          <a:xfrm>
            <a:off x="573167" y="2010132"/>
            <a:ext cx="3274100" cy="1939290"/>
          </a:xfrm>
          <a:prstGeom prst="rect">
            <a:avLst/>
          </a:prstGeom>
        </p:spPr>
      </p:pic>
      <p:pic>
        <p:nvPicPr>
          <p:cNvPr id="4" name="Image 1" descr="preencoded.png"/>
          <p:cNvPicPr>
            <a:picLocks noChangeAspect="1"/>
          </p:cNvPicPr>
          <p:nvPr/>
        </p:nvPicPr>
        <p:blipFill>
          <a:blip r:embed="rId4"/>
          <a:stretch>
            <a:fillRect/>
          </a:stretch>
        </p:blipFill>
        <p:spPr>
          <a:xfrm>
            <a:off x="3976449" y="2010132"/>
            <a:ext cx="3274100" cy="1939290"/>
          </a:xfrm>
          <a:prstGeom prst="rect">
            <a:avLst/>
          </a:prstGeom>
        </p:spPr>
      </p:pic>
      <p:pic>
        <p:nvPicPr>
          <p:cNvPr id="5" name="Image 2" descr="preencoded.png"/>
          <p:cNvPicPr>
            <a:picLocks noChangeAspect="1"/>
          </p:cNvPicPr>
          <p:nvPr/>
        </p:nvPicPr>
        <p:blipFill>
          <a:blip r:embed="rId5"/>
          <a:stretch>
            <a:fillRect/>
          </a:stretch>
        </p:blipFill>
        <p:spPr>
          <a:xfrm>
            <a:off x="7379732" y="2010132"/>
            <a:ext cx="3274100" cy="1939290"/>
          </a:xfrm>
          <a:prstGeom prst="rect">
            <a:avLst/>
          </a:prstGeom>
        </p:spPr>
      </p:pic>
      <p:pic>
        <p:nvPicPr>
          <p:cNvPr id="6" name="Image 3" descr="preencoded.png"/>
          <p:cNvPicPr>
            <a:picLocks noChangeAspect="1"/>
          </p:cNvPicPr>
          <p:nvPr/>
        </p:nvPicPr>
        <p:blipFill>
          <a:blip r:embed="rId6"/>
          <a:stretch>
            <a:fillRect/>
          </a:stretch>
        </p:blipFill>
        <p:spPr>
          <a:xfrm>
            <a:off x="10783014" y="2010132"/>
            <a:ext cx="3274100" cy="1939290"/>
          </a:xfrm>
          <a:prstGeom prst="rect">
            <a:avLst/>
          </a:prstGeom>
        </p:spPr>
      </p:pic>
      <p:sp>
        <p:nvSpPr>
          <p:cNvPr id="7" name="Text 1"/>
          <p:cNvSpPr/>
          <p:nvPr/>
        </p:nvSpPr>
        <p:spPr>
          <a:xfrm>
            <a:off x="565547" y="4399002"/>
            <a:ext cx="2020014" cy="25253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Retail Industry</a:t>
            </a:r>
            <a:endParaRPr lang="en-US" sz="1550" dirty="0"/>
          </a:p>
        </p:txBody>
      </p:sp>
      <p:sp>
        <p:nvSpPr>
          <p:cNvPr id="8" name="Text 2"/>
          <p:cNvSpPr/>
          <p:nvPr/>
        </p:nvSpPr>
        <p:spPr>
          <a:xfrm>
            <a:off x="565547" y="4813102"/>
            <a:ext cx="6552605" cy="516969"/>
          </a:xfrm>
          <a:prstGeom prst="rect">
            <a:avLst/>
          </a:prstGeom>
          <a:noFill/>
          <a:ln/>
        </p:spPr>
        <p:txBody>
          <a:bodyPr wrap="square" lIns="0" tIns="0" rIns="0" bIns="0" rtlCol="0" anchor="t"/>
          <a:lstStyle/>
          <a:p>
            <a:pPr marL="0" indent="0" algn="l">
              <a:lnSpc>
                <a:spcPts val="2000"/>
              </a:lnSpc>
              <a:buNone/>
            </a:pPr>
            <a:r>
              <a:rPr lang="en-US" sz="1600" dirty="0">
                <a:solidFill>
                  <a:srgbClr val="333F70"/>
                </a:solidFill>
                <a:latin typeface="Open Sans" pitchFamily="34" charset="0"/>
                <a:ea typeface="Open Sans" pitchFamily="34" charset="-122"/>
                <a:cs typeface="Open Sans" pitchFamily="34" charset="-120"/>
              </a:rPr>
              <a:t>Bluetooth beacons used for customer tracking and targeted marketing can be disrupted by jamming devices, affecting analytical data and promotional effectiveness.</a:t>
            </a:r>
            <a:endParaRPr lang="en-US" sz="1600" dirty="0"/>
          </a:p>
        </p:txBody>
      </p:sp>
      <p:sp>
        <p:nvSpPr>
          <p:cNvPr id="9" name="Text 3"/>
          <p:cNvSpPr/>
          <p:nvPr/>
        </p:nvSpPr>
        <p:spPr>
          <a:xfrm>
            <a:off x="7519868" y="4399002"/>
            <a:ext cx="2020014" cy="25253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Healthcare</a:t>
            </a:r>
            <a:endParaRPr lang="en-US" sz="1550" dirty="0"/>
          </a:p>
        </p:txBody>
      </p:sp>
      <p:sp>
        <p:nvSpPr>
          <p:cNvPr id="10" name="Text 4"/>
          <p:cNvSpPr/>
          <p:nvPr/>
        </p:nvSpPr>
        <p:spPr>
          <a:xfrm>
            <a:off x="7519868" y="4813102"/>
            <a:ext cx="6552605" cy="516969"/>
          </a:xfrm>
          <a:prstGeom prst="rect">
            <a:avLst/>
          </a:prstGeom>
          <a:noFill/>
          <a:ln/>
        </p:spPr>
        <p:txBody>
          <a:bodyPr wrap="square" lIns="0" tIns="0" rIns="0" bIns="0" rtlCol="0" anchor="t"/>
          <a:lstStyle/>
          <a:p>
            <a:pPr marL="0" indent="0" algn="l">
              <a:lnSpc>
                <a:spcPts val="2000"/>
              </a:lnSpc>
              <a:buNone/>
            </a:pPr>
            <a:r>
              <a:rPr lang="en-US" sz="1600" dirty="0">
                <a:solidFill>
                  <a:srgbClr val="333F70"/>
                </a:solidFill>
                <a:latin typeface="Open Sans" pitchFamily="34" charset="0"/>
                <a:ea typeface="Open Sans" pitchFamily="34" charset="-122"/>
                <a:cs typeface="Open Sans" pitchFamily="34" charset="-120"/>
              </a:rPr>
              <a:t>Jamming attacks pose critical risks by disabling Bluetooth-connected medical devices like insulin pumps or pacemakers, potentially leading to life-threatening situations.</a:t>
            </a:r>
            <a:endParaRPr lang="en-US" sz="1600" dirty="0"/>
          </a:p>
        </p:txBody>
      </p:sp>
      <p:sp>
        <p:nvSpPr>
          <p:cNvPr id="11" name="Text 5"/>
          <p:cNvSpPr/>
          <p:nvPr/>
        </p:nvSpPr>
        <p:spPr>
          <a:xfrm>
            <a:off x="565547" y="5818823"/>
            <a:ext cx="2023586" cy="25253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Military &amp; Police</a:t>
            </a:r>
            <a:endParaRPr lang="en-US" sz="1550" dirty="0"/>
          </a:p>
        </p:txBody>
      </p:sp>
      <p:sp>
        <p:nvSpPr>
          <p:cNvPr id="12" name="Text 6"/>
          <p:cNvSpPr/>
          <p:nvPr/>
        </p:nvSpPr>
        <p:spPr>
          <a:xfrm>
            <a:off x="565547" y="6232922"/>
            <a:ext cx="6552605" cy="775454"/>
          </a:xfrm>
          <a:prstGeom prst="rect">
            <a:avLst/>
          </a:prstGeom>
          <a:noFill/>
          <a:ln/>
        </p:spPr>
        <p:txBody>
          <a:bodyPr wrap="square" lIns="0" tIns="0" rIns="0" bIns="0" rtlCol="0" anchor="t"/>
          <a:lstStyle/>
          <a:p>
            <a:pPr marL="0" indent="0" algn="l">
              <a:lnSpc>
                <a:spcPts val="2000"/>
              </a:lnSpc>
              <a:buNone/>
            </a:pPr>
            <a:r>
              <a:rPr lang="en-US" sz="1600" dirty="0">
                <a:solidFill>
                  <a:srgbClr val="333F70"/>
                </a:solidFill>
                <a:latin typeface="Open Sans" pitchFamily="34" charset="0"/>
                <a:ea typeface="Open Sans" pitchFamily="34" charset="-122"/>
                <a:cs typeface="Open Sans" pitchFamily="34" charset="-120"/>
              </a:rPr>
              <a:t>In sensitive operational areas or during public unrest, suspected jamming incidents have been reported to disable Bluetooth mesh networks used for secure communication and coordination.</a:t>
            </a:r>
            <a:endParaRPr lang="en-US" sz="1600" dirty="0"/>
          </a:p>
        </p:txBody>
      </p:sp>
      <p:sp>
        <p:nvSpPr>
          <p:cNvPr id="13" name="Text 7"/>
          <p:cNvSpPr/>
          <p:nvPr/>
        </p:nvSpPr>
        <p:spPr>
          <a:xfrm>
            <a:off x="7519868" y="5818823"/>
            <a:ext cx="2020014" cy="25253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Smart Homes</a:t>
            </a:r>
            <a:endParaRPr lang="en-US" sz="1550" dirty="0"/>
          </a:p>
        </p:txBody>
      </p:sp>
      <p:sp>
        <p:nvSpPr>
          <p:cNvPr id="14" name="Text 8"/>
          <p:cNvSpPr/>
          <p:nvPr/>
        </p:nvSpPr>
        <p:spPr>
          <a:xfrm>
            <a:off x="7519868" y="6232922"/>
            <a:ext cx="6552605" cy="516969"/>
          </a:xfrm>
          <a:prstGeom prst="rect">
            <a:avLst/>
          </a:prstGeom>
          <a:noFill/>
          <a:ln/>
        </p:spPr>
        <p:txBody>
          <a:bodyPr wrap="square" lIns="0" tIns="0" rIns="0" bIns="0" rtlCol="0" anchor="t"/>
          <a:lstStyle/>
          <a:p>
            <a:pPr marL="0" indent="0" algn="l">
              <a:lnSpc>
                <a:spcPts val="2000"/>
              </a:lnSpc>
              <a:buNone/>
            </a:pPr>
            <a:r>
              <a:rPr lang="en-US" sz="1600" dirty="0">
                <a:solidFill>
                  <a:srgbClr val="333F70"/>
                </a:solidFill>
                <a:latin typeface="Open Sans" pitchFamily="34" charset="0"/>
                <a:ea typeface="Open Sans" pitchFamily="34" charset="-122"/>
                <a:cs typeface="Open Sans" pitchFamily="34" charset="-120"/>
              </a:rPr>
              <a:t>Attackers can exploit Bluetooth vulnerabilities by jamming smart locks or surveillance systems, creating security breaches and unauthorized access to residential properties.</a:t>
            </a:r>
            <a:endParaRPr lang="en-US" sz="1600" dirty="0"/>
          </a:p>
        </p:txBody>
      </p:sp>
      <p:sp>
        <p:nvSpPr>
          <p:cNvPr id="15" name="Rectangle 14"/>
          <p:cNvSpPr/>
          <p:nvPr/>
        </p:nvSpPr>
        <p:spPr>
          <a:xfrm>
            <a:off x="0" y="7825562"/>
            <a:ext cx="14630400" cy="4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8537" y="533757"/>
            <a:ext cx="13273326" cy="1211580"/>
          </a:xfrm>
          <a:prstGeom prst="rect">
            <a:avLst/>
          </a:prstGeom>
          <a:noFill/>
          <a:ln/>
        </p:spPr>
        <p:txBody>
          <a:bodyPr wrap="square" lIns="0" tIns="0" rIns="0" bIns="0" rtlCol="0" anchor="t"/>
          <a:lstStyle/>
          <a:p>
            <a:pPr marL="0" indent="0" algn="l">
              <a:lnSpc>
                <a:spcPts val="4750"/>
              </a:lnSpc>
              <a:buNone/>
            </a:pPr>
            <a:r>
              <a:rPr lang="en-US" sz="3800" b="1" dirty="0">
                <a:solidFill>
                  <a:srgbClr val="333F70"/>
                </a:solidFill>
                <a:latin typeface="Unbounded Bold" pitchFamily="34" charset="0"/>
                <a:ea typeface="Unbounded Bold" pitchFamily="34" charset="-122"/>
                <a:cs typeface="Unbounded Bold" pitchFamily="34" charset="-120"/>
              </a:rPr>
              <a:t>Tools and Technologies for Counter-Jamming</a:t>
            </a:r>
            <a:endParaRPr lang="en-US" sz="3800" dirty="0"/>
          </a:p>
        </p:txBody>
      </p:sp>
      <p:pic>
        <p:nvPicPr>
          <p:cNvPr id="3" name="Image 0" descr="preencoded.png"/>
          <p:cNvPicPr>
            <a:picLocks noChangeAspect="1"/>
          </p:cNvPicPr>
          <p:nvPr/>
        </p:nvPicPr>
        <p:blipFill>
          <a:blip r:embed="rId3"/>
          <a:stretch>
            <a:fillRect/>
          </a:stretch>
        </p:blipFill>
        <p:spPr>
          <a:xfrm>
            <a:off x="678537" y="2133124"/>
            <a:ext cx="484703" cy="484703"/>
          </a:xfrm>
          <a:prstGeom prst="rect">
            <a:avLst/>
          </a:prstGeom>
        </p:spPr>
      </p:pic>
      <p:sp>
        <p:nvSpPr>
          <p:cNvPr id="4" name="Text 1"/>
          <p:cNvSpPr/>
          <p:nvPr/>
        </p:nvSpPr>
        <p:spPr>
          <a:xfrm>
            <a:off x="678537" y="2860119"/>
            <a:ext cx="3113484" cy="303014"/>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Spectrum Analyzers</a:t>
            </a:r>
            <a:endParaRPr lang="en-US" sz="1900" dirty="0"/>
          </a:p>
        </p:txBody>
      </p:sp>
      <p:sp>
        <p:nvSpPr>
          <p:cNvPr id="5" name="Text 2"/>
          <p:cNvSpPr/>
          <p:nvPr/>
        </p:nvSpPr>
        <p:spPr>
          <a:xfrm>
            <a:off x="678537" y="3279458"/>
            <a:ext cx="4262914" cy="1241108"/>
          </a:xfrm>
          <a:prstGeom prst="rect">
            <a:avLst/>
          </a:prstGeom>
          <a:noFill/>
          <a:ln/>
        </p:spPr>
        <p:txBody>
          <a:bodyPr wrap="square" lIns="0" tIns="0" rIns="0" bIns="0" rtlCol="0" anchor="t"/>
          <a:lstStyle/>
          <a:p>
            <a:pPr marL="0" indent="0" algn="l">
              <a:lnSpc>
                <a:spcPts val="2400"/>
              </a:lnSpc>
              <a:buNone/>
            </a:pPr>
            <a:r>
              <a:rPr lang="en-US" dirty="0">
                <a:solidFill>
                  <a:srgbClr val="333F70"/>
                </a:solidFill>
                <a:latin typeface="Open Sans" pitchFamily="34" charset="0"/>
                <a:ea typeface="Open Sans" pitchFamily="34" charset="-122"/>
                <a:cs typeface="Open Sans" pitchFamily="34" charset="-120"/>
              </a:rPr>
              <a:t>Essential for real-time detection and analysis of radio frequency (RF) interference, helping pinpoint the presence and characteristics of jamming signals.</a:t>
            </a:r>
            <a:endParaRPr lang="en-US" dirty="0"/>
          </a:p>
        </p:txBody>
      </p:sp>
      <p:pic>
        <p:nvPicPr>
          <p:cNvPr id="6" name="Image 1" descr="preencoded.png"/>
          <p:cNvPicPr>
            <a:picLocks noChangeAspect="1"/>
          </p:cNvPicPr>
          <p:nvPr/>
        </p:nvPicPr>
        <p:blipFill>
          <a:blip r:embed="rId4"/>
          <a:stretch>
            <a:fillRect/>
          </a:stretch>
        </p:blipFill>
        <p:spPr>
          <a:xfrm>
            <a:off x="5183743" y="2133124"/>
            <a:ext cx="484703" cy="484703"/>
          </a:xfrm>
          <a:prstGeom prst="rect">
            <a:avLst/>
          </a:prstGeom>
        </p:spPr>
      </p:pic>
      <p:sp>
        <p:nvSpPr>
          <p:cNvPr id="7" name="Text 3"/>
          <p:cNvSpPr/>
          <p:nvPr/>
        </p:nvSpPr>
        <p:spPr>
          <a:xfrm>
            <a:off x="5183743" y="2860119"/>
            <a:ext cx="4262914" cy="606028"/>
          </a:xfrm>
          <a:prstGeom prst="rect">
            <a:avLst/>
          </a:prstGeom>
          <a:noFill/>
          <a:ln/>
        </p:spPr>
        <p:txBody>
          <a:bodyPr wrap="squar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Software-Defined Radios (SDR)</a:t>
            </a:r>
            <a:endParaRPr lang="en-US" sz="1900" dirty="0"/>
          </a:p>
        </p:txBody>
      </p:sp>
      <p:sp>
        <p:nvSpPr>
          <p:cNvPr id="8" name="Text 4"/>
          <p:cNvSpPr/>
          <p:nvPr/>
        </p:nvSpPr>
        <p:spPr>
          <a:xfrm>
            <a:off x="5183743" y="3466147"/>
            <a:ext cx="4262914" cy="1357433"/>
          </a:xfrm>
          <a:prstGeom prst="rect">
            <a:avLst/>
          </a:prstGeom>
          <a:noFill/>
          <a:ln/>
        </p:spPr>
        <p:txBody>
          <a:bodyPr wrap="square" lIns="0" tIns="0" rIns="0" bIns="0" rtlCol="0" anchor="t"/>
          <a:lstStyle/>
          <a:p>
            <a:pPr marL="0" indent="0" algn="l">
              <a:lnSpc>
                <a:spcPts val="2400"/>
              </a:lnSpc>
              <a:buNone/>
            </a:pPr>
            <a:r>
              <a:rPr lang="en-US" dirty="0">
                <a:solidFill>
                  <a:srgbClr val="333F70"/>
                </a:solidFill>
                <a:latin typeface="Open Sans" pitchFamily="34" charset="0"/>
                <a:ea typeface="Open Sans" pitchFamily="34" charset="-122"/>
                <a:cs typeface="Open Sans" pitchFamily="34" charset="-120"/>
              </a:rPr>
              <a:t>Versatile platforms for simulating various jamming scenarios and analyzing their impact, enabling researchers to develop and test robust defense mechanisms.</a:t>
            </a:r>
            <a:endParaRPr lang="en-US" dirty="0"/>
          </a:p>
        </p:txBody>
      </p:sp>
      <p:pic>
        <p:nvPicPr>
          <p:cNvPr id="9" name="Image 2" descr="preencoded.png"/>
          <p:cNvPicPr>
            <a:picLocks noChangeAspect="1"/>
          </p:cNvPicPr>
          <p:nvPr/>
        </p:nvPicPr>
        <p:blipFill>
          <a:blip r:embed="rId5"/>
          <a:stretch>
            <a:fillRect/>
          </a:stretch>
        </p:blipFill>
        <p:spPr>
          <a:xfrm>
            <a:off x="9688949" y="2133124"/>
            <a:ext cx="484703" cy="484703"/>
          </a:xfrm>
          <a:prstGeom prst="rect">
            <a:avLst/>
          </a:prstGeom>
        </p:spPr>
      </p:pic>
      <p:sp>
        <p:nvSpPr>
          <p:cNvPr id="10" name="Text 5"/>
          <p:cNvSpPr/>
          <p:nvPr/>
        </p:nvSpPr>
        <p:spPr>
          <a:xfrm>
            <a:off x="9688949" y="2860119"/>
            <a:ext cx="4262914" cy="606028"/>
          </a:xfrm>
          <a:prstGeom prst="rect">
            <a:avLst/>
          </a:prstGeom>
          <a:noFill/>
          <a:ln/>
        </p:spPr>
        <p:txBody>
          <a:bodyPr wrap="squar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Anti-Jamming Bluetooth Chips</a:t>
            </a:r>
            <a:endParaRPr lang="en-US" sz="1900" dirty="0"/>
          </a:p>
        </p:txBody>
      </p:sp>
      <p:sp>
        <p:nvSpPr>
          <p:cNvPr id="11" name="Text 6"/>
          <p:cNvSpPr/>
          <p:nvPr/>
        </p:nvSpPr>
        <p:spPr>
          <a:xfrm>
            <a:off x="9688949" y="3466147"/>
            <a:ext cx="4262914" cy="1357433"/>
          </a:xfrm>
          <a:prstGeom prst="rect">
            <a:avLst/>
          </a:prstGeom>
          <a:noFill/>
          <a:ln/>
        </p:spPr>
        <p:txBody>
          <a:bodyPr wrap="square" lIns="0" tIns="0" rIns="0" bIns="0" rtlCol="0" anchor="t"/>
          <a:lstStyle/>
          <a:p>
            <a:pPr marL="0" indent="0" algn="l">
              <a:lnSpc>
                <a:spcPts val="2400"/>
              </a:lnSpc>
              <a:buNone/>
            </a:pPr>
            <a:r>
              <a:rPr lang="en-US" dirty="0">
                <a:solidFill>
                  <a:srgbClr val="333F70"/>
                </a:solidFill>
                <a:latin typeface="Open Sans" pitchFamily="34" charset="0"/>
                <a:ea typeface="Open Sans" pitchFamily="34" charset="-122"/>
                <a:cs typeface="Open Sans" pitchFamily="34" charset="-120"/>
              </a:rPr>
              <a:t>Next-generation Bluetooth modules, like those based on Bluetooth 5.2, incorporate enhanced frequency hopping and interference mitigation techniques for improved resilience.</a:t>
            </a:r>
            <a:endParaRPr lang="en-US" dirty="0"/>
          </a:p>
        </p:txBody>
      </p:sp>
      <p:pic>
        <p:nvPicPr>
          <p:cNvPr id="12" name="Image 3" descr="preencoded.png"/>
          <p:cNvPicPr>
            <a:picLocks noChangeAspect="1"/>
          </p:cNvPicPr>
          <p:nvPr/>
        </p:nvPicPr>
        <p:blipFill>
          <a:blip r:embed="rId6"/>
          <a:stretch>
            <a:fillRect/>
          </a:stretch>
        </p:blipFill>
        <p:spPr>
          <a:xfrm>
            <a:off x="678537" y="5308283"/>
            <a:ext cx="484703" cy="484703"/>
          </a:xfrm>
          <a:prstGeom prst="rect">
            <a:avLst/>
          </a:prstGeom>
        </p:spPr>
      </p:pic>
      <p:sp>
        <p:nvSpPr>
          <p:cNvPr id="13" name="Text 7"/>
          <p:cNvSpPr/>
          <p:nvPr/>
        </p:nvSpPr>
        <p:spPr>
          <a:xfrm>
            <a:off x="678537" y="6035278"/>
            <a:ext cx="2423636" cy="303014"/>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RF Shielding</a:t>
            </a:r>
            <a:endParaRPr lang="en-US" sz="1900" dirty="0"/>
          </a:p>
        </p:txBody>
      </p:sp>
      <p:sp>
        <p:nvSpPr>
          <p:cNvPr id="14" name="Text 8"/>
          <p:cNvSpPr/>
          <p:nvPr/>
        </p:nvSpPr>
        <p:spPr>
          <a:xfrm>
            <a:off x="678537" y="6454616"/>
            <a:ext cx="4262914" cy="1241108"/>
          </a:xfrm>
          <a:prstGeom prst="rect">
            <a:avLst/>
          </a:prstGeom>
          <a:noFill/>
          <a:ln/>
        </p:spPr>
        <p:txBody>
          <a:bodyPr wrap="square" lIns="0" tIns="0" rIns="0" bIns="0" rtlCol="0" anchor="t"/>
          <a:lstStyle/>
          <a:p>
            <a:pPr marL="0" indent="0" algn="l">
              <a:lnSpc>
                <a:spcPts val="2400"/>
              </a:lnSpc>
              <a:buNone/>
            </a:pPr>
            <a:r>
              <a:rPr lang="en-US" dirty="0">
                <a:solidFill>
                  <a:srgbClr val="333F70"/>
                </a:solidFill>
                <a:latin typeface="Open Sans" pitchFamily="34" charset="0"/>
                <a:ea typeface="Open Sans" pitchFamily="34" charset="-122"/>
                <a:cs typeface="Open Sans" pitchFamily="34" charset="-120"/>
              </a:rPr>
              <a:t>Physical barriers and enclosures designed to protect sensitive Bluetooth equipment from external RF </a:t>
            </a:r>
            <a:r>
              <a:rPr lang="en-US" dirty="0" smtClean="0">
                <a:solidFill>
                  <a:srgbClr val="333F70"/>
                </a:solidFill>
                <a:latin typeface="Open Sans" pitchFamily="34" charset="0"/>
                <a:ea typeface="Open Sans" pitchFamily="34" charset="-122"/>
                <a:cs typeface="Open Sans" pitchFamily="34" charset="-120"/>
              </a:rPr>
              <a:t>interference.</a:t>
            </a:r>
            <a:endParaRPr lang="en-US" sz="1500" dirty="0"/>
          </a:p>
        </p:txBody>
      </p:sp>
      <p:pic>
        <p:nvPicPr>
          <p:cNvPr id="15" name="Image 4" descr="preencoded.png"/>
          <p:cNvPicPr>
            <a:picLocks noChangeAspect="1"/>
          </p:cNvPicPr>
          <p:nvPr/>
        </p:nvPicPr>
        <p:blipFill>
          <a:blip r:embed="rId7"/>
          <a:stretch>
            <a:fillRect/>
          </a:stretch>
        </p:blipFill>
        <p:spPr>
          <a:xfrm>
            <a:off x="5183743" y="5308283"/>
            <a:ext cx="484703" cy="484703"/>
          </a:xfrm>
          <a:prstGeom prst="rect">
            <a:avLst/>
          </a:prstGeom>
        </p:spPr>
      </p:pic>
      <p:sp>
        <p:nvSpPr>
          <p:cNvPr id="16" name="Text 9"/>
          <p:cNvSpPr/>
          <p:nvPr/>
        </p:nvSpPr>
        <p:spPr>
          <a:xfrm>
            <a:off x="5183743" y="6035278"/>
            <a:ext cx="3043714" cy="303014"/>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Cybersecurity Tools</a:t>
            </a:r>
            <a:endParaRPr lang="en-US" sz="1900" dirty="0"/>
          </a:p>
        </p:txBody>
      </p:sp>
      <p:sp>
        <p:nvSpPr>
          <p:cNvPr id="17" name="Text 10"/>
          <p:cNvSpPr/>
          <p:nvPr/>
        </p:nvSpPr>
        <p:spPr>
          <a:xfrm>
            <a:off x="5183743" y="6454616"/>
            <a:ext cx="4262914" cy="1241108"/>
          </a:xfrm>
          <a:prstGeom prst="rect">
            <a:avLst/>
          </a:prstGeom>
          <a:noFill/>
          <a:ln/>
        </p:spPr>
        <p:txBody>
          <a:bodyPr wrap="square" lIns="0" tIns="0" rIns="0" bIns="0" rtlCol="0" anchor="t"/>
          <a:lstStyle/>
          <a:p>
            <a:pPr marL="0" indent="0" algn="l">
              <a:lnSpc>
                <a:spcPts val="2400"/>
              </a:lnSpc>
              <a:buNone/>
            </a:pPr>
            <a:r>
              <a:rPr lang="en-US" dirty="0">
                <a:solidFill>
                  <a:srgbClr val="333F70"/>
                </a:solidFill>
                <a:latin typeface="Open Sans" pitchFamily="34" charset="0"/>
                <a:ea typeface="Open Sans" pitchFamily="34" charset="-122"/>
                <a:cs typeface="Open Sans" pitchFamily="34" charset="-120"/>
              </a:rPr>
              <a:t>Integrated Intrusion Detection/Prevention Systems (IDS/IPS) with advanced Bluetooth protocol </a:t>
            </a:r>
            <a:r>
              <a:rPr lang="en-US" dirty="0" smtClean="0">
                <a:solidFill>
                  <a:srgbClr val="333F70"/>
                </a:solidFill>
                <a:latin typeface="Open Sans" pitchFamily="34" charset="0"/>
                <a:ea typeface="Open Sans" pitchFamily="34" charset="-122"/>
                <a:cs typeface="Open Sans" pitchFamily="34" charset="-120"/>
              </a:rPr>
              <a:t>analysis</a:t>
            </a:r>
            <a:endParaRPr lang="en-US" dirty="0"/>
          </a:p>
        </p:txBody>
      </p:sp>
      <p:sp>
        <p:nvSpPr>
          <p:cNvPr id="18" name="Rectangle 17"/>
          <p:cNvSpPr/>
          <p:nvPr/>
        </p:nvSpPr>
        <p:spPr>
          <a:xfrm>
            <a:off x="0" y="7695724"/>
            <a:ext cx="14630400" cy="53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7936" y="580906"/>
            <a:ext cx="12001738" cy="560784"/>
          </a:xfrm>
          <a:prstGeom prst="rect">
            <a:avLst/>
          </a:prstGeom>
          <a:noFill/>
          <a:ln/>
        </p:spPr>
        <p:txBody>
          <a:bodyPr wrap="none" lIns="0" tIns="0" rIns="0" bIns="0" rtlCol="0" anchor="t"/>
          <a:lstStyle/>
          <a:p>
            <a:pPr marL="0" indent="0" algn="l">
              <a:lnSpc>
                <a:spcPts val="4400"/>
              </a:lnSpc>
              <a:buNone/>
            </a:pPr>
            <a:r>
              <a:rPr lang="en-US" sz="3500" b="1" dirty="0">
                <a:solidFill>
                  <a:srgbClr val="333F70"/>
                </a:solidFill>
                <a:latin typeface="Unbounded Bold" pitchFamily="34" charset="0"/>
                <a:ea typeface="Unbounded Bold" pitchFamily="34" charset="-122"/>
                <a:cs typeface="Unbounded Bold" pitchFamily="34" charset="-120"/>
              </a:rPr>
              <a:t>Advanced Bluetooth Defense Mechanisms</a:t>
            </a:r>
            <a:endParaRPr lang="en-US" sz="3500" dirty="0"/>
          </a:p>
        </p:txBody>
      </p:sp>
      <p:sp>
        <p:nvSpPr>
          <p:cNvPr id="3" name="Text 1"/>
          <p:cNvSpPr/>
          <p:nvPr/>
        </p:nvSpPr>
        <p:spPr>
          <a:xfrm>
            <a:off x="627936" y="1500545"/>
            <a:ext cx="13374529" cy="574119"/>
          </a:xfrm>
          <a:prstGeom prst="rect">
            <a:avLst/>
          </a:prstGeom>
          <a:noFill/>
          <a:ln/>
        </p:spPr>
        <p:txBody>
          <a:bodyPr wrap="square" lIns="0" tIns="0" rIns="0" bIns="0" rtlCol="0" anchor="t"/>
          <a:lstStyle/>
          <a:p>
            <a:pPr marL="0" indent="0" algn="l">
              <a:lnSpc>
                <a:spcPts val="2250"/>
              </a:lnSpc>
              <a:buNone/>
            </a:pPr>
            <a:r>
              <a:rPr lang="en-US" sz="2000" dirty="0">
                <a:solidFill>
                  <a:srgbClr val="333F70"/>
                </a:solidFill>
                <a:latin typeface="Open Sans" pitchFamily="34" charset="0"/>
                <a:ea typeface="Open Sans" pitchFamily="34" charset="-122"/>
                <a:cs typeface="Open Sans" pitchFamily="34" charset="-120"/>
              </a:rPr>
              <a:t>Implementing robust defense mechanisms is crucial for safeguarding Bluetooth communications against jamming attacks. These strategies range from dynamic frequency management to intelligent anomaly detection.</a:t>
            </a:r>
            <a:endParaRPr lang="en-US" sz="2000" dirty="0"/>
          </a:p>
        </p:txBody>
      </p:sp>
      <p:sp>
        <p:nvSpPr>
          <p:cNvPr id="4" name="Shape 2"/>
          <p:cNvSpPr/>
          <p:nvPr/>
        </p:nvSpPr>
        <p:spPr>
          <a:xfrm>
            <a:off x="627936" y="2545556"/>
            <a:ext cx="4338518" cy="2754511"/>
          </a:xfrm>
          <a:prstGeom prst="roundRect">
            <a:avLst>
              <a:gd name="adj" fmla="val 3984"/>
            </a:avLst>
          </a:prstGeom>
          <a:solidFill>
            <a:srgbClr val="FFFFFF"/>
          </a:solidFill>
          <a:ln/>
        </p:spPr>
      </p:sp>
      <p:sp>
        <p:nvSpPr>
          <p:cNvPr id="5" name="Shape 3"/>
          <p:cNvSpPr/>
          <p:nvPr/>
        </p:nvSpPr>
        <p:spPr>
          <a:xfrm>
            <a:off x="627936" y="2522696"/>
            <a:ext cx="4338518" cy="91440"/>
          </a:xfrm>
          <a:prstGeom prst="roundRect">
            <a:avLst>
              <a:gd name="adj" fmla="val 82417"/>
            </a:avLst>
          </a:prstGeom>
          <a:solidFill>
            <a:srgbClr val="26A688"/>
          </a:solidFill>
          <a:ln/>
        </p:spPr>
      </p:sp>
      <p:sp>
        <p:nvSpPr>
          <p:cNvPr id="6" name="Shape 4"/>
          <p:cNvSpPr/>
          <p:nvPr/>
        </p:nvSpPr>
        <p:spPr>
          <a:xfrm>
            <a:off x="2527995" y="2276475"/>
            <a:ext cx="538282" cy="538282"/>
          </a:xfrm>
          <a:prstGeom prst="roundRect">
            <a:avLst>
              <a:gd name="adj" fmla="val 169874"/>
            </a:avLst>
          </a:prstGeom>
          <a:solidFill>
            <a:srgbClr val="26A688"/>
          </a:solidFill>
          <a:ln/>
        </p:spPr>
      </p:sp>
      <p:pic>
        <p:nvPicPr>
          <p:cNvPr id="7" name="Image 0" descr="preencoded.png"/>
          <p:cNvPicPr>
            <a:picLocks noChangeAspect="1"/>
          </p:cNvPicPr>
          <p:nvPr/>
        </p:nvPicPr>
        <p:blipFill>
          <a:blip r:embed="rId3"/>
          <a:stretch>
            <a:fillRect/>
          </a:stretch>
        </p:blipFill>
        <p:spPr>
          <a:xfrm>
            <a:off x="2689443" y="2411016"/>
            <a:ext cx="215265" cy="269081"/>
          </a:xfrm>
          <a:prstGeom prst="rect">
            <a:avLst/>
          </a:prstGeom>
        </p:spPr>
      </p:pic>
      <p:sp>
        <p:nvSpPr>
          <p:cNvPr id="8" name="Text 5"/>
          <p:cNvSpPr/>
          <p:nvPr/>
        </p:nvSpPr>
        <p:spPr>
          <a:xfrm>
            <a:off x="830223" y="2994065"/>
            <a:ext cx="3933944" cy="560784"/>
          </a:xfrm>
          <a:prstGeom prst="rect">
            <a:avLst/>
          </a:prstGeom>
          <a:noFill/>
          <a:ln/>
        </p:spPr>
        <p:txBody>
          <a:bodyPr wrap="squar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Adaptive Frequency Hopping (AFH)</a:t>
            </a:r>
            <a:endParaRPr lang="en-US" sz="1750" dirty="0"/>
          </a:p>
        </p:txBody>
      </p:sp>
      <p:sp>
        <p:nvSpPr>
          <p:cNvPr id="9" name="Text 6"/>
          <p:cNvSpPr/>
          <p:nvPr/>
        </p:nvSpPr>
        <p:spPr>
          <a:xfrm>
            <a:off x="830223" y="3662482"/>
            <a:ext cx="3933944" cy="1435298"/>
          </a:xfrm>
          <a:prstGeom prst="rect">
            <a:avLst/>
          </a:prstGeom>
          <a:noFill/>
          <a:ln/>
        </p:spPr>
        <p:txBody>
          <a:bodyPr wrap="square" lIns="0" tIns="0" rIns="0" bIns="0" rtlCol="0" anchor="t"/>
          <a:lstStyle/>
          <a:p>
            <a:pPr marL="0" indent="0" algn="l">
              <a:lnSpc>
                <a:spcPts val="2250"/>
              </a:lnSpc>
              <a:buNone/>
            </a:pPr>
            <a:r>
              <a:rPr lang="en-US" sz="1600" dirty="0">
                <a:solidFill>
                  <a:srgbClr val="333F70"/>
                </a:solidFill>
                <a:latin typeface="Open Sans" pitchFamily="34" charset="0"/>
                <a:ea typeface="Open Sans" pitchFamily="34" charset="-122"/>
                <a:cs typeface="Open Sans" pitchFamily="34" charset="-120"/>
              </a:rPr>
              <a:t>Dynamically identifies and avoids jammed or noisy channels, ensuring that data packets are transmitted over clear frequencies. This significantly improves resistance to interference.</a:t>
            </a:r>
            <a:endParaRPr lang="en-US" sz="1600" dirty="0"/>
          </a:p>
        </p:txBody>
      </p:sp>
      <p:sp>
        <p:nvSpPr>
          <p:cNvPr id="10" name="Shape 7"/>
          <p:cNvSpPr/>
          <p:nvPr/>
        </p:nvSpPr>
        <p:spPr>
          <a:xfrm>
            <a:off x="5145881" y="2545556"/>
            <a:ext cx="4338518" cy="2754511"/>
          </a:xfrm>
          <a:prstGeom prst="roundRect">
            <a:avLst>
              <a:gd name="adj" fmla="val 3984"/>
            </a:avLst>
          </a:prstGeom>
          <a:solidFill>
            <a:srgbClr val="FFFFFF"/>
          </a:solidFill>
          <a:ln/>
        </p:spPr>
      </p:sp>
      <p:sp>
        <p:nvSpPr>
          <p:cNvPr id="11" name="Shape 8"/>
          <p:cNvSpPr/>
          <p:nvPr/>
        </p:nvSpPr>
        <p:spPr>
          <a:xfrm>
            <a:off x="5145881" y="2522696"/>
            <a:ext cx="4338518" cy="91440"/>
          </a:xfrm>
          <a:prstGeom prst="roundRect">
            <a:avLst>
              <a:gd name="adj" fmla="val 82417"/>
            </a:avLst>
          </a:prstGeom>
          <a:solidFill>
            <a:srgbClr val="26A688"/>
          </a:solidFill>
          <a:ln/>
        </p:spPr>
      </p:sp>
      <p:sp>
        <p:nvSpPr>
          <p:cNvPr id="12" name="Shape 9"/>
          <p:cNvSpPr/>
          <p:nvPr/>
        </p:nvSpPr>
        <p:spPr>
          <a:xfrm>
            <a:off x="7045940" y="2276475"/>
            <a:ext cx="538282" cy="538282"/>
          </a:xfrm>
          <a:prstGeom prst="roundRect">
            <a:avLst>
              <a:gd name="adj" fmla="val 169874"/>
            </a:avLst>
          </a:prstGeom>
          <a:solidFill>
            <a:srgbClr val="26A688"/>
          </a:solidFill>
          <a:ln/>
        </p:spPr>
      </p:sp>
      <p:pic>
        <p:nvPicPr>
          <p:cNvPr id="13" name="Image 1" descr="preencoded.png"/>
          <p:cNvPicPr>
            <a:picLocks noChangeAspect="1"/>
          </p:cNvPicPr>
          <p:nvPr/>
        </p:nvPicPr>
        <p:blipFill>
          <a:blip r:embed="rId4"/>
          <a:stretch>
            <a:fillRect/>
          </a:stretch>
        </p:blipFill>
        <p:spPr>
          <a:xfrm>
            <a:off x="7207389" y="2411016"/>
            <a:ext cx="215265" cy="269081"/>
          </a:xfrm>
          <a:prstGeom prst="rect">
            <a:avLst/>
          </a:prstGeom>
        </p:spPr>
      </p:pic>
      <p:sp>
        <p:nvSpPr>
          <p:cNvPr id="14" name="Text 10"/>
          <p:cNvSpPr/>
          <p:nvPr/>
        </p:nvSpPr>
        <p:spPr>
          <a:xfrm>
            <a:off x="5348168" y="2994065"/>
            <a:ext cx="2242899" cy="28039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Power Control</a:t>
            </a:r>
            <a:endParaRPr lang="en-US" sz="1750" dirty="0"/>
          </a:p>
        </p:txBody>
      </p:sp>
      <p:sp>
        <p:nvSpPr>
          <p:cNvPr id="15" name="Text 11"/>
          <p:cNvSpPr/>
          <p:nvPr/>
        </p:nvSpPr>
        <p:spPr>
          <a:xfrm>
            <a:off x="5348168" y="3382089"/>
            <a:ext cx="3933944" cy="1148239"/>
          </a:xfrm>
          <a:prstGeom prst="rect">
            <a:avLst/>
          </a:prstGeom>
          <a:noFill/>
          <a:ln/>
        </p:spPr>
        <p:txBody>
          <a:bodyPr wrap="square" lIns="0" tIns="0" rIns="0" bIns="0" rtlCol="0" anchor="t"/>
          <a:lstStyle/>
          <a:p>
            <a:pPr marL="0" indent="0" algn="l">
              <a:lnSpc>
                <a:spcPts val="2250"/>
              </a:lnSpc>
              <a:buNone/>
            </a:pPr>
            <a:r>
              <a:rPr lang="en-US" sz="1600" dirty="0">
                <a:solidFill>
                  <a:srgbClr val="333F70"/>
                </a:solidFill>
                <a:latin typeface="Open Sans" pitchFamily="34" charset="0"/>
                <a:ea typeface="Open Sans" pitchFamily="34" charset="-122"/>
                <a:cs typeface="Open Sans" pitchFamily="34" charset="-120"/>
              </a:rPr>
              <a:t>Adjusts the Bluetooth device's transmission power to the minimum required level. This reduces the signal's detectability by jammers and minimizes energy consumption.</a:t>
            </a:r>
            <a:endParaRPr lang="en-US" sz="1600" dirty="0"/>
          </a:p>
        </p:txBody>
      </p:sp>
      <p:sp>
        <p:nvSpPr>
          <p:cNvPr id="16" name="Shape 12"/>
          <p:cNvSpPr/>
          <p:nvPr/>
        </p:nvSpPr>
        <p:spPr>
          <a:xfrm>
            <a:off x="9663827" y="2545556"/>
            <a:ext cx="4338518" cy="2754511"/>
          </a:xfrm>
          <a:prstGeom prst="roundRect">
            <a:avLst>
              <a:gd name="adj" fmla="val 3984"/>
            </a:avLst>
          </a:prstGeom>
          <a:solidFill>
            <a:srgbClr val="FFFFFF"/>
          </a:solidFill>
          <a:ln/>
        </p:spPr>
      </p:sp>
      <p:sp>
        <p:nvSpPr>
          <p:cNvPr id="17" name="Shape 13"/>
          <p:cNvSpPr/>
          <p:nvPr/>
        </p:nvSpPr>
        <p:spPr>
          <a:xfrm>
            <a:off x="9663827" y="2522696"/>
            <a:ext cx="4338518" cy="91440"/>
          </a:xfrm>
          <a:prstGeom prst="roundRect">
            <a:avLst>
              <a:gd name="adj" fmla="val 82417"/>
            </a:avLst>
          </a:prstGeom>
          <a:solidFill>
            <a:srgbClr val="26A688"/>
          </a:solidFill>
          <a:ln/>
        </p:spPr>
      </p:sp>
      <p:sp>
        <p:nvSpPr>
          <p:cNvPr id="18" name="Shape 14"/>
          <p:cNvSpPr/>
          <p:nvPr/>
        </p:nvSpPr>
        <p:spPr>
          <a:xfrm>
            <a:off x="11563886" y="2276475"/>
            <a:ext cx="538282" cy="538282"/>
          </a:xfrm>
          <a:prstGeom prst="roundRect">
            <a:avLst>
              <a:gd name="adj" fmla="val 169874"/>
            </a:avLst>
          </a:prstGeom>
          <a:solidFill>
            <a:srgbClr val="26A688"/>
          </a:solidFill>
          <a:ln/>
        </p:spPr>
      </p:sp>
      <p:pic>
        <p:nvPicPr>
          <p:cNvPr id="19" name="Image 2" descr="preencoded.png"/>
          <p:cNvPicPr>
            <a:picLocks noChangeAspect="1"/>
          </p:cNvPicPr>
          <p:nvPr/>
        </p:nvPicPr>
        <p:blipFill>
          <a:blip r:embed="rId5"/>
          <a:stretch>
            <a:fillRect/>
          </a:stretch>
        </p:blipFill>
        <p:spPr>
          <a:xfrm>
            <a:off x="11725335" y="2411016"/>
            <a:ext cx="215265" cy="269081"/>
          </a:xfrm>
          <a:prstGeom prst="rect">
            <a:avLst/>
          </a:prstGeom>
        </p:spPr>
      </p:pic>
      <p:sp>
        <p:nvSpPr>
          <p:cNvPr id="20" name="Text 15"/>
          <p:cNvSpPr/>
          <p:nvPr/>
        </p:nvSpPr>
        <p:spPr>
          <a:xfrm>
            <a:off x="9866114" y="2994065"/>
            <a:ext cx="3254216" cy="28039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Error Correction Codes</a:t>
            </a:r>
            <a:endParaRPr lang="en-US" sz="1750" dirty="0"/>
          </a:p>
        </p:txBody>
      </p:sp>
      <p:sp>
        <p:nvSpPr>
          <p:cNvPr id="21" name="Text 16"/>
          <p:cNvSpPr/>
          <p:nvPr/>
        </p:nvSpPr>
        <p:spPr>
          <a:xfrm>
            <a:off x="9866114" y="3382089"/>
            <a:ext cx="3933944" cy="1435298"/>
          </a:xfrm>
          <a:prstGeom prst="rect">
            <a:avLst/>
          </a:prstGeom>
          <a:noFill/>
          <a:ln/>
        </p:spPr>
        <p:txBody>
          <a:bodyPr wrap="square" lIns="0" tIns="0" rIns="0" bIns="0" rtlCol="0" anchor="t"/>
          <a:lstStyle/>
          <a:p>
            <a:pPr marL="0" indent="0" algn="l">
              <a:lnSpc>
                <a:spcPts val="2250"/>
              </a:lnSpc>
              <a:buNone/>
            </a:pPr>
            <a:r>
              <a:rPr lang="en-US" sz="1600" dirty="0">
                <a:solidFill>
                  <a:srgbClr val="333F70"/>
                </a:solidFill>
                <a:latin typeface="Open Sans" pitchFamily="34" charset="0"/>
                <a:ea typeface="Open Sans" pitchFamily="34" charset="-122"/>
                <a:cs typeface="Open Sans" pitchFamily="34" charset="-120"/>
              </a:rPr>
              <a:t>Incorporates robust error detection and correction algorithms, allowing Bluetooth receivers to reconstruct corrupted data packets even under significant interference, thus improving message integrity.</a:t>
            </a:r>
            <a:endParaRPr lang="en-US" sz="1600" dirty="0"/>
          </a:p>
        </p:txBody>
      </p:sp>
      <p:sp>
        <p:nvSpPr>
          <p:cNvPr id="22" name="Shape 17"/>
          <p:cNvSpPr/>
          <p:nvPr/>
        </p:nvSpPr>
        <p:spPr>
          <a:xfrm>
            <a:off x="627936" y="5748576"/>
            <a:ext cx="6597491" cy="1899999"/>
          </a:xfrm>
          <a:prstGeom prst="roundRect">
            <a:avLst>
              <a:gd name="adj" fmla="val 5775"/>
            </a:avLst>
          </a:prstGeom>
          <a:solidFill>
            <a:srgbClr val="FFFFFF"/>
          </a:solidFill>
          <a:ln/>
        </p:spPr>
      </p:sp>
      <p:sp>
        <p:nvSpPr>
          <p:cNvPr id="23" name="Shape 18"/>
          <p:cNvSpPr/>
          <p:nvPr/>
        </p:nvSpPr>
        <p:spPr>
          <a:xfrm>
            <a:off x="627936" y="5725716"/>
            <a:ext cx="6597491" cy="91440"/>
          </a:xfrm>
          <a:prstGeom prst="roundRect">
            <a:avLst>
              <a:gd name="adj" fmla="val 82417"/>
            </a:avLst>
          </a:prstGeom>
          <a:solidFill>
            <a:srgbClr val="26A688"/>
          </a:solidFill>
          <a:ln/>
        </p:spPr>
      </p:sp>
      <p:sp>
        <p:nvSpPr>
          <p:cNvPr id="24" name="Shape 19"/>
          <p:cNvSpPr/>
          <p:nvPr/>
        </p:nvSpPr>
        <p:spPr>
          <a:xfrm>
            <a:off x="3657540" y="5479494"/>
            <a:ext cx="538282" cy="538282"/>
          </a:xfrm>
          <a:prstGeom prst="roundRect">
            <a:avLst>
              <a:gd name="adj" fmla="val 169874"/>
            </a:avLst>
          </a:prstGeom>
          <a:solidFill>
            <a:srgbClr val="26A688"/>
          </a:solidFill>
          <a:ln/>
        </p:spPr>
      </p:sp>
      <p:pic>
        <p:nvPicPr>
          <p:cNvPr id="25" name="Image 3" descr="preencoded.png"/>
          <p:cNvPicPr>
            <a:picLocks noChangeAspect="1"/>
          </p:cNvPicPr>
          <p:nvPr/>
        </p:nvPicPr>
        <p:blipFill>
          <a:blip r:embed="rId6"/>
          <a:stretch>
            <a:fillRect/>
          </a:stretch>
        </p:blipFill>
        <p:spPr>
          <a:xfrm>
            <a:off x="3818989" y="5614035"/>
            <a:ext cx="215265" cy="269081"/>
          </a:xfrm>
          <a:prstGeom prst="rect">
            <a:avLst/>
          </a:prstGeom>
        </p:spPr>
      </p:pic>
      <p:sp>
        <p:nvSpPr>
          <p:cNvPr id="26" name="Text 20"/>
          <p:cNvSpPr/>
          <p:nvPr/>
        </p:nvSpPr>
        <p:spPr>
          <a:xfrm>
            <a:off x="830223" y="6197084"/>
            <a:ext cx="3805357" cy="28039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Multi-Path Communication</a:t>
            </a:r>
            <a:endParaRPr lang="en-US" sz="1750" dirty="0"/>
          </a:p>
        </p:txBody>
      </p:sp>
      <p:sp>
        <p:nvSpPr>
          <p:cNvPr id="27" name="Text 21"/>
          <p:cNvSpPr/>
          <p:nvPr/>
        </p:nvSpPr>
        <p:spPr>
          <a:xfrm>
            <a:off x="830223" y="6585109"/>
            <a:ext cx="6192917" cy="861179"/>
          </a:xfrm>
          <a:prstGeom prst="rect">
            <a:avLst/>
          </a:prstGeom>
          <a:noFill/>
          <a:ln/>
        </p:spPr>
        <p:txBody>
          <a:bodyPr wrap="square" lIns="0" tIns="0" rIns="0" bIns="0" rtlCol="0" anchor="t"/>
          <a:lstStyle/>
          <a:p>
            <a:pPr marL="0" indent="0" algn="l">
              <a:lnSpc>
                <a:spcPts val="2250"/>
              </a:lnSpc>
              <a:buNone/>
            </a:pPr>
            <a:r>
              <a:rPr lang="en-US" sz="1600" dirty="0">
                <a:solidFill>
                  <a:srgbClr val="333F70"/>
                </a:solidFill>
                <a:latin typeface="Open Sans" pitchFamily="34" charset="0"/>
                <a:ea typeface="Open Sans" pitchFamily="34" charset="-122"/>
                <a:cs typeface="Open Sans" pitchFamily="34" charset="-120"/>
              </a:rPr>
              <a:t>Utilizes redundant communication routes or diverse physical paths for data transmission. If one path is jammed, data can still reach its destination via an alternative route.</a:t>
            </a:r>
            <a:endParaRPr lang="en-US" sz="1600" dirty="0"/>
          </a:p>
        </p:txBody>
      </p:sp>
      <p:sp>
        <p:nvSpPr>
          <p:cNvPr id="28" name="Shape 22"/>
          <p:cNvSpPr/>
          <p:nvPr/>
        </p:nvSpPr>
        <p:spPr>
          <a:xfrm>
            <a:off x="7404854" y="5748576"/>
            <a:ext cx="6597491" cy="1899999"/>
          </a:xfrm>
          <a:prstGeom prst="roundRect">
            <a:avLst>
              <a:gd name="adj" fmla="val 5775"/>
            </a:avLst>
          </a:prstGeom>
          <a:solidFill>
            <a:srgbClr val="FFFFFF"/>
          </a:solidFill>
          <a:ln/>
        </p:spPr>
      </p:sp>
      <p:sp>
        <p:nvSpPr>
          <p:cNvPr id="29" name="Shape 23"/>
          <p:cNvSpPr/>
          <p:nvPr/>
        </p:nvSpPr>
        <p:spPr>
          <a:xfrm>
            <a:off x="7404854" y="5725716"/>
            <a:ext cx="6597491" cy="91440"/>
          </a:xfrm>
          <a:prstGeom prst="roundRect">
            <a:avLst>
              <a:gd name="adj" fmla="val 82417"/>
            </a:avLst>
          </a:prstGeom>
          <a:solidFill>
            <a:srgbClr val="26A688"/>
          </a:solidFill>
          <a:ln/>
        </p:spPr>
      </p:sp>
      <p:sp>
        <p:nvSpPr>
          <p:cNvPr id="30" name="Shape 24"/>
          <p:cNvSpPr/>
          <p:nvPr/>
        </p:nvSpPr>
        <p:spPr>
          <a:xfrm>
            <a:off x="10434459" y="5479494"/>
            <a:ext cx="538282" cy="538282"/>
          </a:xfrm>
          <a:prstGeom prst="roundRect">
            <a:avLst>
              <a:gd name="adj" fmla="val 169874"/>
            </a:avLst>
          </a:prstGeom>
          <a:solidFill>
            <a:srgbClr val="26A688"/>
          </a:solidFill>
          <a:ln/>
        </p:spPr>
      </p:sp>
      <p:pic>
        <p:nvPicPr>
          <p:cNvPr id="31" name="Image 4" descr="preencoded.png"/>
          <p:cNvPicPr>
            <a:picLocks noChangeAspect="1"/>
          </p:cNvPicPr>
          <p:nvPr/>
        </p:nvPicPr>
        <p:blipFill>
          <a:blip r:embed="rId7"/>
          <a:stretch>
            <a:fillRect/>
          </a:stretch>
        </p:blipFill>
        <p:spPr>
          <a:xfrm>
            <a:off x="10595908" y="5614035"/>
            <a:ext cx="215265" cy="269081"/>
          </a:xfrm>
          <a:prstGeom prst="rect">
            <a:avLst/>
          </a:prstGeom>
        </p:spPr>
      </p:pic>
      <p:sp>
        <p:nvSpPr>
          <p:cNvPr id="32" name="Text 25"/>
          <p:cNvSpPr/>
          <p:nvPr/>
        </p:nvSpPr>
        <p:spPr>
          <a:xfrm>
            <a:off x="7607141" y="6197084"/>
            <a:ext cx="4156353" cy="280392"/>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Machine Learning Algorithms</a:t>
            </a:r>
            <a:endParaRPr lang="en-US" sz="1750" dirty="0"/>
          </a:p>
        </p:txBody>
      </p:sp>
      <p:sp>
        <p:nvSpPr>
          <p:cNvPr id="33" name="Text 26"/>
          <p:cNvSpPr/>
          <p:nvPr/>
        </p:nvSpPr>
        <p:spPr>
          <a:xfrm>
            <a:off x="7607141" y="6585109"/>
            <a:ext cx="6192917" cy="861179"/>
          </a:xfrm>
          <a:prstGeom prst="rect">
            <a:avLst/>
          </a:prstGeom>
          <a:noFill/>
          <a:ln/>
        </p:spPr>
        <p:txBody>
          <a:bodyPr wrap="square" lIns="0" tIns="0" rIns="0" bIns="0" rtlCol="0" anchor="t"/>
          <a:lstStyle/>
          <a:p>
            <a:pPr marL="0" indent="0" algn="l">
              <a:lnSpc>
                <a:spcPts val="2250"/>
              </a:lnSpc>
              <a:buNone/>
            </a:pPr>
            <a:r>
              <a:rPr lang="en-US" sz="1600" dirty="0">
                <a:solidFill>
                  <a:srgbClr val="333F70"/>
                </a:solidFill>
                <a:latin typeface="Open Sans" pitchFamily="34" charset="0"/>
                <a:ea typeface="Open Sans" pitchFamily="34" charset="-122"/>
                <a:cs typeface="Open Sans" pitchFamily="34" charset="-120"/>
              </a:rPr>
              <a:t>Analyzes network traffic patterns to identify abnormal behavior indicative of jamming attacks. ML models can adapt to new jamming techniques, providing a proactive defense.</a:t>
            </a:r>
            <a:endParaRPr lang="en-US" sz="1600" dirty="0"/>
          </a:p>
        </p:txBody>
      </p:sp>
      <p:sp>
        <p:nvSpPr>
          <p:cNvPr id="34" name="Rectangle 33"/>
          <p:cNvSpPr/>
          <p:nvPr/>
        </p:nvSpPr>
        <p:spPr>
          <a:xfrm>
            <a:off x="0" y="7783033"/>
            <a:ext cx="14630400" cy="510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3888" y="490180"/>
            <a:ext cx="9865519" cy="556974"/>
          </a:xfrm>
          <a:prstGeom prst="rect">
            <a:avLst/>
          </a:prstGeom>
          <a:noFill/>
          <a:ln/>
        </p:spPr>
        <p:txBody>
          <a:bodyPr wrap="none" lIns="0" tIns="0" rIns="0" bIns="0" rtlCol="0" anchor="t"/>
          <a:lstStyle/>
          <a:p>
            <a:pPr marL="0" indent="0" algn="l">
              <a:lnSpc>
                <a:spcPts val="4350"/>
              </a:lnSpc>
              <a:buNone/>
            </a:pPr>
            <a:r>
              <a:rPr lang="en-US" sz="3500" b="1" dirty="0">
                <a:solidFill>
                  <a:srgbClr val="333F70"/>
                </a:solidFill>
                <a:latin typeface="Unbounded Bold" pitchFamily="34" charset="0"/>
                <a:ea typeface="Unbounded Bold" pitchFamily="34" charset="-122"/>
                <a:cs typeface="Unbounded Bold" pitchFamily="34" charset="-120"/>
              </a:rPr>
              <a:t>Future Trends &amp; Recommendations</a:t>
            </a:r>
            <a:endParaRPr lang="en-US" sz="3500" dirty="0"/>
          </a:p>
        </p:txBody>
      </p:sp>
      <p:pic>
        <p:nvPicPr>
          <p:cNvPr id="3" name="Image 0" descr="preencoded.png"/>
          <p:cNvPicPr>
            <a:picLocks noChangeAspect="1"/>
          </p:cNvPicPr>
          <p:nvPr/>
        </p:nvPicPr>
        <p:blipFill>
          <a:blip r:embed="rId3"/>
          <a:stretch>
            <a:fillRect/>
          </a:stretch>
        </p:blipFill>
        <p:spPr>
          <a:xfrm>
            <a:off x="0" y="1474827"/>
            <a:ext cx="6815470" cy="6754773"/>
          </a:xfrm>
          <a:prstGeom prst="rect">
            <a:avLst/>
          </a:prstGeom>
        </p:spPr>
      </p:pic>
      <p:sp>
        <p:nvSpPr>
          <p:cNvPr id="4" name="Text 1"/>
          <p:cNvSpPr/>
          <p:nvPr/>
        </p:nvSpPr>
        <p:spPr>
          <a:xfrm>
            <a:off x="7540228" y="1474827"/>
            <a:ext cx="6473904" cy="1140619"/>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33F70"/>
                </a:solidFill>
                <a:latin typeface="Open Sans" pitchFamily="34" charset="0"/>
                <a:ea typeface="Open Sans" pitchFamily="34" charset="-122"/>
                <a:cs typeface="Open Sans" pitchFamily="34" charset="-120"/>
              </a:rPr>
              <a:t>AI-based Anomaly Detection:</a:t>
            </a:r>
            <a:r>
              <a:rPr lang="en-US" sz="1400" dirty="0">
                <a:solidFill>
                  <a:srgbClr val="333F70"/>
                </a:solidFill>
                <a:latin typeface="Open Sans" pitchFamily="34" charset="0"/>
                <a:ea typeface="Open Sans" pitchFamily="34" charset="-122"/>
                <a:cs typeface="Open Sans" pitchFamily="34" charset="-120"/>
              </a:rPr>
              <a:t> Implementing advanced AI and machine learning for real-time detection of unusual patterns in Bluetooth networks, predicting and mitigating jamming attempts before they cause significant disruption.</a:t>
            </a:r>
            <a:endParaRPr lang="en-US" sz="1400" dirty="0"/>
          </a:p>
        </p:txBody>
      </p:sp>
      <p:sp>
        <p:nvSpPr>
          <p:cNvPr id="5" name="Text 2"/>
          <p:cNvSpPr/>
          <p:nvPr/>
        </p:nvSpPr>
        <p:spPr>
          <a:xfrm>
            <a:off x="7540228" y="2677835"/>
            <a:ext cx="6473904" cy="1140619"/>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33F70"/>
                </a:solidFill>
                <a:latin typeface="Open Sans" pitchFamily="34" charset="0"/>
                <a:ea typeface="Open Sans" pitchFamily="34" charset="-122"/>
                <a:cs typeface="Open Sans" pitchFamily="34" charset="-120"/>
              </a:rPr>
              <a:t>5G and IoT Security Integration:</a:t>
            </a:r>
            <a:r>
              <a:rPr lang="en-US" sz="1400" dirty="0">
                <a:solidFill>
                  <a:srgbClr val="333F70"/>
                </a:solidFill>
                <a:latin typeface="Open Sans" pitchFamily="34" charset="0"/>
                <a:ea typeface="Open Sans" pitchFamily="34" charset="-122"/>
                <a:cs typeface="Open Sans" pitchFamily="34" charset="-120"/>
              </a:rPr>
              <a:t> Tightly integrating Bluetooth security protocols with broader 5G and Internet of Things (IoT) security frameworks to create a unified defense against sophisticated cyber and RF threats.</a:t>
            </a:r>
            <a:endParaRPr lang="en-US" sz="1400" dirty="0"/>
          </a:p>
        </p:txBody>
      </p:sp>
      <p:sp>
        <p:nvSpPr>
          <p:cNvPr id="6" name="Text 3"/>
          <p:cNvSpPr/>
          <p:nvPr/>
        </p:nvSpPr>
        <p:spPr>
          <a:xfrm>
            <a:off x="7540228" y="3880842"/>
            <a:ext cx="64739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33F70"/>
                </a:solidFill>
                <a:latin typeface="Open Sans" pitchFamily="34" charset="0"/>
                <a:ea typeface="Open Sans" pitchFamily="34" charset="-122"/>
                <a:cs typeface="Open Sans" pitchFamily="34" charset="-120"/>
              </a:rPr>
              <a:t>Government Regulation:</a:t>
            </a:r>
            <a:r>
              <a:rPr lang="en-US" sz="1400" dirty="0">
                <a:solidFill>
                  <a:srgbClr val="333F70"/>
                </a:solidFill>
                <a:latin typeface="Open Sans" pitchFamily="34" charset="0"/>
                <a:ea typeface="Open Sans" pitchFamily="34" charset="-122"/>
                <a:cs typeface="Open Sans" pitchFamily="34" charset="-120"/>
              </a:rPr>
              <a:t> Stricter government regulations and international cooperation on the sale and use of jamming devices to curtail their malicious deployment.</a:t>
            </a:r>
            <a:endParaRPr lang="en-US" sz="1400" dirty="0"/>
          </a:p>
        </p:txBody>
      </p:sp>
      <p:sp>
        <p:nvSpPr>
          <p:cNvPr id="7" name="Text 4"/>
          <p:cNvSpPr/>
          <p:nvPr/>
        </p:nvSpPr>
        <p:spPr>
          <a:xfrm>
            <a:off x="7540228" y="4798695"/>
            <a:ext cx="64739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33F70"/>
                </a:solidFill>
                <a:latin typeface="Open Sans" pitchFamily="34" charset="0"/>
                <a:ea typeface="Open Sans" pitchFamily="34" charset="-122"/>
                <a:cs typeface="Open Sans" pitchFamily="34" charset="-120"/>
              </a:rPr>
              <a:t>Robust Protocol Design:</a:t>
            </a:r>
            <a:r>
              <a:rPr lang="en-US" sz="1400" dirty="0">
                <a:solidFill>
                  <a:srgbClr val="333F70"/>
                </a:solidFill>
                <a:latin typeface="Open Sans" pitchFamily="34" charset="0"/>
                <a:ea typeface="Open Sans" pitchFamily="34" charset="-122"/>
                <a:cs typeface="Open Sans" pitchFamily="34" charset="-120"/>
              </a:rPr>
              <a:t> Developing new Bluetooth standards with inherently more secure and adaptive frequency hopping, enhanced encryption, and authentication mechanisms.</a:t>
            </a:r>
            <a:endParaRPr lang="en-US" sz="1400" dirty="0"/>
          </a:p>
        </p:txBody>
      </p:sp>
      <p:sp>
        <p:nvSpPr>
          <p:cNvPr id="8" name="Text 5"/>
          <p:cNvSpPr/>
          <p:nvPr/>
        </p:nvSpPr>
        <p:spPr>
          <a:xfrm>
            <a:off x="7540228" y="5716548"/>
            <a:ext cx="64739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33F70"/>
                </a:solidFill>
                <a:latin typeface="Open Sans" pitchFamily="34" charset="0"/>
                <a:ea typeface="Open Sans" pitchFamily="34" charset="-122"/>
                <a:cs typeface="Open Sans" pitchFamily="34" charset="-120"/>
              </a:rPr>
              <a:t>Education and Training:</a:t>
            </a:r>
            <a:r>
              <a:rPr lang="en-US" sz="1400" dirty="0">
                <a:solidFill>
                  <a:srgbClr val="333F70"/>
                </a:solidFill>
                <a:latin typeface="Open Sans" pitchFamily="34" charset="0"/>
                <a:ea typeface="Open Sans" pitchFamily="34" charset="-122"/>
                <a:cs typeface="Open Sans" pitchFamily="34" charset="-120"/>
              </a:rPr>
              <a:t> Promoting widespread education and training programs on wireless security best practices for consumers, professionals, and law enforcement agencies.</a:t>
            </a:r>
            <a:endParaRPr lang="en-US" sz="1400" dirty="0"/>
          </a:p>
        </p:txBody>
      </p:sp>
      <p:sp>
        <p:nvSpPr>
          <p:cNvPr id="9" name="Rectangle 8"/>
          <p:cNvSpPr/>
          <p:nvPr/>
        </p:nvSpPr>
        <p:spPr>
          <a:xfrm>
            <a:off x="6815470" y="7814930"/>
            <a:ext cx="7814930" cy="414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1065</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Unbounded Bold</vt:lpstr>
      <vt:lpstr>Calibri</vt:lpstr>
      <vt:lpstr>Open Sans</vt:lpstr>
      <vt:lpstr>Aptos</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projecthappy4561@gmail.com</cp:lastModifiedBy>
  <cp:revision>4</cp:revision>
  <dcterms:created xsi:type="dcterms:W3CDTF">2025-08-04T04:17:12Z</dcterms:created>
  <dcterms:modified xsi:type="dcterms:W3CDTF">2025-08-04T04:40:40Z</dcterms:modified>
</cp:coreProperties>
</file>